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9"/>
  </p:notesMasterIdLst>
  <p:handoutMasterIdLst>
    <p:handoutMasterId r:id="rId40"/>
  </p:handoutMasterIdLst>
  <p:sldIdLst>
    <p:sldId id="258" r:id="rId2"/>
    <p:sldId id="381" r:id="rId3"/>
    <p:sldId id="411" r:id="rId4"/>
    <p:sldId id="382" r:id="rId5"/>
    <p:sldId id="267" r:id="rId6"/>
    <p:sldId id="416" r:id="rId7"/>
    <p:sldId id="399" r:id="rId8"/>
    <p:sldId id="400" r:id="rId9"/>
    <p:sldId id="401" r:id="rId10"/>
    <p:sldId id="402" r:id="rId11"/>
    <p:sldId id="403" r:id="rId12"/>
    <p:sldId id="413" r:id="rId13"/>
    <p:sldId id="404" r:id="rId14"/>
    <p:sldId id="405" r:id="rId15"/>
    <p:sldId id="406" r:id="rId16"/>
    <p:sldId id="407" r:id="rId17"/>
    <p:sldId id="408" r:id="rId18"/>
    <p:sldId id="409" r:id="rId19"/>
    <p:sldId id="388" r:id="rId20"/>
    <p:sldId id="389" r:id="rId21"/>
    <p:sldId id="393" r:id="rId22"/>
    <p:sldId id="390" r:id="rId23"/>
    <p:sldId id="414" r:id="rId24"/>
    <p:sldId id="391" r:id="rId25"/>
    <p:sldId id="412" r:id="rId26"/>
    <p:sldId id="280" r:id="rId27"/>
    <p:sldId id="415" r:id="rId28"/>
    <p:sldId id="325" r:id="rId29"/>
    <p:sldId id="328" r:id="rId30"/>
    <p:sldId id="335" r:id="rId31"/>
    <p:sldId id="301" r:id="rId32"/>
    <p:sldId id="311" r:id="rId33"/>
    <p:sldId id="396" r:id="rId34"/>
    <p:sldId id="327" r:id="rId35"/>
    <p:sldId id="304" r:id="rId36"/>
    <p:sldId id="329"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C49"/>
    <a:srgbClr val="F9FF67"/>
    <a:srgbClr val="2939C8"/>
    <a:srgbClr val="469296"/>
    <a:srgbClr val="FF0041"/>
    <a:srgbClr val="FF0002"/>
    <a:srgbClr val="FF002D"/>
    <a:srgbClr val="F9FF75"/>
    <a:srgbClr val="F8DC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98"/>
    <p:restoredTop sz="67629"/>
  </p:normalViewPr>
  <p:slideViewPr>
    <p:cSldViewPr snapToGrid="0" snapToObjects="1">
      <p:cViewPr varScale="1">
        <p:scale>
          <a:sx n="75" d="100"/>
          <a:sy n="75" d="100"/>
        </p:scale>
        <p:origin x="1360"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7" d="100"/>
        <a:sy n="10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153847-7790-C34D-AAB5-6987CA301AF8}"/>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9A418F-C5D5-9248-AF96-10992BF31F25}"/>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1291807D-75C8-A641-BB08-05C651184F9D}" type="datetimeFigureOut">
              <a:rPr lang="en-US" smtClean="0"/>
              <a:t>2/28/22</a:t>
            </a:fld>
            <a:endParaRPr lang="en-US"/>
          </a:p>
        </p:txBody>
      </p:sp>
      <p:sp>
        <p:nvSpPr>
          <p:cNvPr id="4" name="Footer Placeholder 3">
            <a:extLst>
              <a:ext uri="{FF2B5EF4-FFF2-40B4-BE49-F238E27FC236}">
                <a16:creationId xmlns:a16="http://schemas.microsoft.com/office/drawing/2014/main" id="{31D8E575-E009-8740-8483-1B4DBC79EB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3B9450-0CDE-1240-8735-65C9A8C214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BCBBB2-BE67-794C-B0D4-FA4B9BEBC1B0}" type="slidenum">
              <a:rPr lang="en-US" smtClean="0"/>
              <a:t>‹#›</a:t>
            </a:fld>
            <a:endParaRPr lang="en-US"/>
          </a:p>
        </p:txBody>
      </p:sp>
    </p:spTree>
    <p:extLst>
      <p:ext uri="{BB962C8B-B14F-4D97-AF65-F5344CB8AC3E}">
        <p14:creationId xmlns:p14="http://schemas.microsoft.com/office/powerpoint/2010/main" val="288745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F6A38B7E-2DC4-D04C-BCFD-AA5B371D12CD}" type="datetimeFigureOut">
              <a:rPr lang="en-US" smtClean="0"/>
              <a:t>2/28/22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79C6B-C337-AE48-8812-771669F267E7}" type="slidenum">
              <a:rPr lang="en-US" smtClean="0"/>
              <a:t>‹#›</a:t>
            </a:fld>
            <a:endParaRPr lang="en-US"/>
          </a:p>
        </p:txBody>
      </p:sp>
    </p:spTree>
    <p:extLst>
      <p:ext uri="{BB962C8B-B14F-4D97-AF65-F5344CB8AC3E}">
        <p14:creationId xmlns:p14="http://schemas.microsoft.com/office/powerpoint/2010/main" val="64213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ef.ly/logosres/wbc42?ref=Bible.Eph4.12&amp;off=7327&amp;ctx=s+quite+improbable.%0a~The+definite+articl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3501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 He answered, "'Love the Lord your God with all your heart and with all your soul and with all your strength and with all your mind'</a:t>
            </a:r>
            <a:r>
              <a:rPr lang="en-US" sz="1200"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 and, 'Love your neighbor as yourself.'</a:t>
            </a:r>
            <a:r>
              <a:rPr lang="en-US" sz="1200"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 "You have answered correctly," Jesus replied. "Do this and you will live."</a:t>
            </a:r>
          </a:p>
          <a:p>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29</a:t>
            </a:r>
            <a:r>
              <a:rPr lang="en-US" sz="1200" kern="1200" dirty="0">
                <a:solidFill>
                  <a:schemeClr val="tx1"/>
                </a:solidFill>
                <a:effectLst/>
                <a:latin typeface="+mn-lt"/>
                <a:ea typeface="+mn-ea"/>
                <a:cs typeface="+mn-cs"/>
              </a:rPr>
              <a:t> But he wanted to justify himself, so he asked Jesus, "And who is my neighbor?"</a:t>
            </a:r>
          </a:p>
          <a:p>
            <a:r>
              <a:rPr lang="en-US" sz="1200" kern="1200" dirty="0">
                <a:solidFill>
                  <a:schemeClr val="tx1"/>
                </a:solidFill>
                <a:effectLst/>
                <a:latin typeface="+mn-lt"/>
                <a:ea typeface="+mn-ea"/>
                <a:cs typeface="+mn-cs"/>
              </a:rPr>
              <a:t> (Lk. 10:27-29 NIV)</a:t>
            </a:r>
          </a:p>
          <a:p>
            <a:endParaRPr lang="en-US" baseline="0" dirty="0"/>
          </a:p>
        </p:txBody>
      </p:sp>
      <p:sp>
        <p:nvSpPr>
          <p:cNvPr id="4" name="Slide Number Placeholder 3"/>
          <p:cNvSpPr>
            <a:spLocks noGrp="1"/>
          </p:cNvSpPr>
          <p:nvPr>
            <p:ph type="sldNum" sz="quarter" idx="10"/>
          </p:nvPr>
        </p:nvSpPr>
        <p:spPr/>
        <p:txBody>
          <a:bodyPr/>
          <a:lstStyle/>
          <a:p>
            <a:fld id="{14E79C6B-C337-AE48-8812-771669F267E7}" type="slidenum">
              <a:rPr lang="en-US" smtClean="0"/>
              <a:t>12</a:t>
            </a:fld>
            <a:endParaRPr lang="en-US"/>
          </a:p>
        </p:txBody>
      </p:sp>
    </p:spTree>
    <p:extLst>
      <p:ext uri="{BB962C8B-B14F-4D97-AF65-F5344CB8AC3E}">
        <p14:creationId xmlns:p14="http://schemas.microsoft.com/office/powerpoint/2010/main" val="230983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4E79C6B-C337-AE48-8812-771669F267E7}" type="slidenum">
              <a:rPr lang="en-US" smtClean="0"/>
              <a:t>13</a:t>
            </a:fld>
            <a:endParaRPr lang="en-US"/>
          </a:p>
        </p:txBody>
      </p:sp>
    </p:spTree>
    <p:extLst>
      <p:ext uri="{BB962C8B-B14F-4D97-AF65-F5344CB8AC3E}">
        <p14:creationId xmlns:p14="http://schemas.microsoft.com/office/powerpoint/2010/main" val="376943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4E79C6B-C337-AE48-8812-771669F267E7}" type="slidenum">
              <a:rPr lang="en-US" smtClean="0"/>
              <a:t>14</a:t>
            </a:fld>
            <a:endParaRPr lang="en-US"/>
          </a:p>
        </p:txBody>
      </p:sp>
    </p:spTree>
    <p:extLst>
      <p:ext uri="{BB962C8B-B14F-4D97-AF65-F5344CB8AC3E}">
        <p14:creationId xmlns:p14="http://schemas.microsoft.com/office/powerpoint/2010/main" val="87584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a:t>
            </a:r>
            <a:r>
              <a:rPr lang="en-US" baseline="0" dirty="0"/>
              <a:t> that at the beginning of the 1860’s nearly 1/3 of the Christian Church in America were Methodists? </a:t>
            </a:r>
          </a:p>
          <a:p>
            <a:r>
              <a:rPr lang="en-US" baseline="0" dirty="0"/>
              <a:t>Did you know that EVERYONE in the Methodist movement were required to participate in a Class meeting? </a:t>
            </a:r>
          </a:p>
          <a:p>
            <a:r>
              <a:rPr lang="en-US" baseline="0" dirty="0"/>
              <a:t>Did you know that if you missed more than three (3) class meetings in a three month period, you were no longer permitted to participate?</a:t>
            </a:r>
          </a:p>
          <a:p>
            <a:r>
              <a:rPr lang="en-US" baseline="0" dirty="0"/>
              <a:t>And wherever Wesley traveled, the numbers in the church decreased? He “purged” the books of people who were no longer active participates in the disciple-making in the church. </a:t>
            </a:r>
          </a:p>
          <a:p>
            <a:endParaRPr lang="en-US" baseline="0" dirty="0"/>
          </a:p>
          <a:p>
            <a:r>
              <a:rPr lang="en-US" sz="1200" kern="1200" dirty="0">
                <a:solidFill>
                  <a:schemeClr val="bg1"/>
                </a:solidFill>
              </a:rPr>
              <a:t>Adam Clark, an early historian of Methodism, suggests a reason that is crucial to the understanding of spiritual movements and important for us to consider. Clark writes, “It was by this means—the formation of small groups—that we have been enabled to establish permanent and holy churches over the world. Mr. Wesley saw the necessity of this from the beginning. Mr. Whitefield, when he separated from Mr. Wesley, did not follow it. What was the consequence? The fruit of Mr. Whitefield died with himself. Mr. Wesley’s fruit remains, grows, increases, and multiplies exceedingly”. </a:t>
            </a:r>
          </a:p>
          <a:p>
            <a:r>
              <a:rPr lang="en-US" sz="1200" kern="1200" dirty="0">
                <a:solidFill>
                  <a:schemeClr val="bg1"/>
                </a:solidFill>
              </a:rPr>
              <a:t>In fact, in a correspondence with an old friend later in life, George Whitefield is said to have confessed, </a:t>
            </a:r>
            <a:br>
              <a:rPr lang="en-US" sz="1200" kern="1200" dirty="0">
                <a:solidFill>
                  <a:schemeClr val="bg1"/>
                </a:solidFill>
              </a:rPr>
            </a:br>
            <a:r>
              <a:rPr lang="en-US" sz="1200" kern="1200" dirty="0">
                <a:solidFill>
                  <a:schemeClr val="bg1"/>
                </a:solidFill>
              </a:rPr>
              <a:t>“My brother Wesley acted wisely—the souls that were awakened under his ministry he joined in class (small groups), and thus preserved the fruits of his labor. This I neglected, and my people are </a:t>
            </a:r>
            <a:r>
              <a:rPr lang="en-US" sz="1200" i="1" kern="1200" dirty="0">
                <a:solidFill>
                  <a:schemeClr val="bg1"/>
                </a:solidFill>
              </a:rPr>
              <a:t>a rope of sand.”</a:t>
            </a:r>
            <a:r>
              <a:rPr lang="en-US" sz="1200" dirty="0">
                <a:solidFill>
                  <a:schemeClr val="bg1"/>
                </a:solidFill>
              </a:rPr>
              <a:t> </a:t>
            </a:r>
            <a:br>
              <a:rPr lang="en-US" sz="1200" kern="1200" dirty="0">
                <a:solidFill>
                  <a:schemeClr val="bg1"/>
                </a:solidFill>
              </a:rPr>
            </a:br>
            <a:endParaRPr lang="en-US" dirty="0"/>
          </a:p>
        </p:txBody>
      </p:sp>
      <p:sp>
        <p:nvSpPr>
          <p:cNvPr id="4" name="Slide Number Placeholder 3"/>
          <p:cNvSpPr>
            <a:spLocks noGrp="1"/>
          </p:cNvSpPr>
          <p:nvPr>
            <p:ph type="sldNum" sz="quarter" idx="10"/>
          </p:nvPr>
        </p:nvSpPr>
        <p:spPr/>
        <p:txBody>
          <a:bodyPr/>
          <a:lstStyle/>
          <a:p>
            <a:fld id="{14E79C6B-C337-AE48-8812-771669F267E7}" type="slidenum">
              <a:rPr lang="en-US" smtClean="0"/>
              <a:t>15</a:t>
            </a:fld>
            <a:endParaRPr lang="en-US"/>
          </a:p>
        </p:txBody>
      </p:sp>
    </p:spTree>
    <p:extLst>
      <p:ext uri="{BB962C8B-B14F-4D97-AF65-F5344CB8AC3E}">
        <p14:creationId xmlns:p14="http://schemas.microsoft.com/office/powerpoint/2010/main" val="172201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a:t>
            </a:r>
            <a:r>
              <a:rPr lang="en-US" baseline="0" dirty="0"/>
              <a:t> that at the beginning of the 1860’s nearly 1/3 of the Christian Church in America were Methodists? </a:t>
            </a:r>
          </a:p>
          <a:p>
            <a:r>
              <a:rPr lang="en-US" baseline="0" dirty="0"/>
              <a:t>Did you know that EVERYONE in the Methodist movement were required to participate in a Class meeting? </a:t>
            </a:r>
          </a:p>
          <a:p>
            <a:r>
              <a:rPr lang="en-US" baseline="0" dirty="0"/>
              <a:t>Did you know that if you missed more than three (3) class meetings in a three month period, you were no longer permitted to participate?</a:t>
            </a:r>
          </a:p>
          <a:p>
            <a:r>
              <a:rPr lang="en-US" baseline="0" dirty="0"/>
              <a:t>And wherever Wesley traveled, the numbers in the church decreased? He “purged” the books of people who were no longer active participates in the disciple-making in the church. </a:t>
            </a:r>
          </a:p>
          <a:p>
            <a:endParaRPr lang="en-US" baseline="0" dirty="0"/>
          </a:p>
          <a:p>
            <a:r>
              <a:rPr lang="en-US" sz="1200" kern="1200" dirty="0">
                <a:solidFill>
                  <a:schemeClr val="bg1"/>
                </a:solidFill>
              </a:rPr>
              <a:t>Adam Clark, an early historian of Methodism, suggests a reason that is crucial to the understanding of spiritual movements and important for us to consider. Clark writes, “It was by this means—the formation of small groups—that we have been enabled to establish permanent and holy churches over the world. Mr. Wesley saw the necessity of this from the beginning. Mr. Whitefield, when he separated from Mr. Wesley, did not follow it. What was the consequence? The fruit of Mr. Whitefield died with himself. Mr. Wesley’s fruit remains, grows, increases, and multiplies exceedingly”. </a:t>
            </a:r>
          </a:p>
          <a:p>
            <a:r>
              <a:rPr lang="en-US" sz="1200" kern="1200" dirty="0">
                <a:solidFill>
                  <a:schemeClr val="bg1"/>
                </a:solidFill>
              </a:rPr>
              <a:t>In fact, in a correspondence with an old friend later in life, George Whitefield is said to have confessed, </a:t>
            </a:r>
            <a:br>
              <a:rPr lang="en-US" sz="1200" kern="1200" dirty="0">
                <a:solidFill>
                  <a:schemeClr val="bg1"/>
                </a:solidFill>
              </a:rPr>
            </a:br>
            <a:r>
              <a:rPr lang="en-US" sz="1200" kern="1200" dirty="0">
                <a:solidFill>
                  <a:schemeClr val="bg1"/>
                </a:solidFill>
              </a:rPr>
              <a:t>“My brother Wesley acted wisely—the souls that were awakened under his ministry he joined in class (small groups), and thus preserved the fruits of his labor. This I neglected, and my people are </a:t>
            </a:r>
            <a:r>
              <a:rPr lang="en-US" sz="1200" i="1" kern="1200" dirty="0">
                <a:solidFill>
                  <a:schemeClr val="bg1"/>
                </a:solidFill>
              </a:rPr>
              <a:t>a rope of sand.”</a:t>
            </a:r>
            <a:r>
              <a:rPr lang="en-US" sz="1200" dirty="0">
                <a:solidFill>
                  <a:schemeClr val="bg1"/>
                </a:solidFill>
              </a:rPr>
              <a:t> </a:t>
            </a:r>
            <a:br>
              <a:rPr lang="en-US" sz="1200" kern="1200" dirty="0">
                <a:solidFill>
                  <a:schemeClr val="bg1"/>
                </a:solidFill>
              </a:rPr>
            </a:br>
            <a:endParaRPr lang="en-US" dirty="0"/>
          </a:p>
        </p:txBody>
      </p:sp>
      <p:sp>
        <p:nvSpPr>
          <p:cNvPr id="4" name="Slide Number Placeholder 3"/>
          <p:cNvSpPr>
            <a:spLocks noGrp="1"/>
          </p:cNvSpPr>
          <p:nvPr>
            <p:ph type="sldNum" sz="quarter" idx="10"/>
          </p:nvPr>
        </p:nvSpPr>
        <p:spPr/>
        <p:txBody>
          <a:bodyPr/>
          <a:lstStyle/>
          <a:p>
            <a:fld id="{14E79C6B-C337-AE48-8812-771669F267E7}" type="slidenum">
              <a:rPr lang="en-US" smtClean="0"/>
              <a:t>16</a:t>
            </a:fld>
            <a:endParaRPr lang="en-US"/>
          </a:p>
        </p:txBody>
      </p:sp>
    </p:spTree>
    <p:extLst>
      <p:ext uri="{BB962C8B-B14F-4D97-AF65-F5344CB8AC3E}">
        <p14:creationId xmlns:p14="http://schemas.microsoft.com/office/powerpoint/2010/main" val="307096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a:t>
            </a:r>
            <a:r>
              <a:rPr lang="en-US" baseline="0" dirty="0"/>
              <a:t> that at the beginning of the 1860’s nearly 1/3 of the Christian Church in America were Methodists? </a:t>
            </a:r>
          </a:p>
          <a:p>
            <a:r>
              <a:rPr lang="en-US" baseline="0" dirty="0"/>
              <a:t>Did you know that EVERYONE in the Methodist movement were required to participate in a Class meeting? </a:t>
            </a:r>
          </a:p>
          <a:p>
            <a:r>
              <a:rPr lang="en-US" baseline="0" dirty="0"/>
              <a:t>Did you know that if you missed more than three (3) class meetings in a three month period, you were no longer permitted to participate?</a:t>
            </a:r>
          </a:p>
          <a:p>
            <a:r>
              <a:rPr lang="en-US" baseline="0" dirty="0"/>
              <a:t>And wherever Wesley traveled, the numbers in the church decreased? He “purged” the books of people who were no longer active participates in the disciple-making in the church. </a:t>
            </a:r>
          </a:p>
          <a:p>
            <a:endParaRPr lang="en-US" baseline="0" dirty="0"/>
          </a:p>
          <a:p>
            <a:r>
              <a:rPr lang="en-US" sz="1200" kern="1200" dirty="0">
                <a:solidFill>
                  <a:schemeClr val="bg1"/>
                </a:solidFill>
              </a:rPr>
              <a:t>Adam Clark, an early historian of Methodism, suggests a reason that is crucial to the understanding of spiritual movements and important for us to consider. Clark writes, “It was by this means—the formation of small groups—that we have been enabled to establish permanent and holy churches over the world. Mr. Wesley saw the necessity of this from the beginning. Mr. Whitefield, when he separated from Mr. Wesley, did not follow it. What was the consequence? The fruit of Mr. Whitefield died with himself. Mr. Wesley’s fruit remains, grows, increases, and multiplies exceedingly”. </a:t>
            </a:r>
          </a:p>
          <a:p>
            <a:r>
              <a:rPr lang="en-US" sz="1200" kern="1200" dirty="0">
                <a:solidFill>
                  <a:schemeClr val="bg1"/>
                </a:solidFill>
              </a:rPr>
              <a:t>In fact, in a correspondence with an old friend later in life, George Whitefield is said to have confessed, </a:t>
            </a:r>
            <a:br>
              <a:rPr lang="en-US" sz="1200" kern="1200" dirty="0">
                <a:solidFill>
                  <a:schemeClr val="bg1"/>
                </a:solidFill>
              </a:rPr>
            </a:br>
            <a:r>
              <a:rPr lang="en-US" sz="1200" kern="1200" dirty="0">
                <a:solidFill>
                  <a:schemeClr val="bg1"/>
                </a:solidFill>
              </a:rPr>
              <a:t>“My brother Wesley acted wisely—the souls that were awakened under his ministry he joined in class (small groups), and thus preserved the fruits of his labor. This I neglected, and my people are </a:t>
            </a:r>
            <a:r>
              <a:rPr lang="en-US" sz="1200" i="1" kern="1200" dirty="0">
                <a:solidFill>
                  <a:schemeClr val="bg1"/>
                </a:solidFill>
              </a:rPr>
              <a:t>a rope of sand.”</a:t>
            </a:r>
            <a:r>
              <a:rPr lang="en-US" sz="1200" dirty="0">
                <a:solidFill>
                  <a:schemeClr val="bg1"/>
                </a:solidFill>
              </a:rPr>
              <a:t> </a:t>
            </a:r>
            <a:br>
              <a:rPr lang="en-US" sz="1200" kern="1200" dirty="0">
                <a:solidFill>
                  <a:schemeClr val="bg1"/>
                </a:solidFill>
              </a:rPr>
            </a:br>
            <a:endParaRPr lang="en-US" dirty="0"/>
          </a:p>
        </p:txBody>
      </p:sp>
      <p:sp>
        <p:nvSpPr>
          <p:cNvPr id="4" name="Slide Number Placeholder 3"/>
          <p:cNvSpPr>
            <a:spLocks noGrp="1"/>
          </p:cNvSpPr>
          <p:nvPr>
            <p:ph type="sldNum" sz="quarter" idx="10"/>
          </p:nvPr>
        </p:nvSpPr>
        <p:spPr/>
        <p:txBody>
          <a:bodyPr/>
          <a:lstStyle/>
          <a:p>
            <a:fld id="{14E79C6B-C337-AE48-8812-771669F267E7}" type="slidenum">
              <a:rPr lang="en-US" smtClean="0"/>
              <a:t>17</a:t>
            </a:fld>
            <a:endParaRPr lang="en-US"/>
          </a:p>
        </p:txBody>
      </p:sp>
    </p:spTree>
    <p:extLst>
      <p:ext uri="{BB962C8B-B14F-4D97-AF65-F5344CB8AC3E}">
        <p14:creationId xmlns:p14="http://schemas.microsoft.com/office/powerpoint/2010/main" val="1866519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79C6B-C337-AE48-8812-771669F267E7}" type="slidenum">
              <a:rPr lang="en-US" smtClean="0"/>
              <a:t>18</a:t>
            </a:fld>
            <a:endParaRPr lang="en-US"/>
          </a:p>
        </p:txBody>
      </p:sp>
    </p:spTree>
    <p:extLst>
      <p:ext uri="{BB962C8B-B14F-4D97-AF65-F5344CB8AC3E}">
        <p14:creationId xmlns:p14="http://schemas.microsoft.com/office/powerpoint/2010/main" val="173218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two great tensions in the church must be done at the same time</a:t>
            </a:r>
          </a:p>
          <a:p>
            <a:pPr marL="228600" indent="-228600">
              <a:buAutoNum type="arabicPeriod"/>
            </a:pPr>
            <a:r>
              <a:rPr lang="en-US" dirty="0"/>
              <a:t>Unity</a:t>
            </a:r>
          </a:p>
          <a:p>
            <a:pPr marL="228600" indent="-228600">
              <a:buAutoNum type="arabicPeriod"/>
            </a:pPr>
            <a:r>
              <a:rPr lang="en-US" dirty="0"/>
              <a:t>Holiness</a:t>
            </a:r>
          </a:p>
        </p:txBody>
      </p:sp>
      <p:sp>
        <p:nvSpPr>
          <p:cNvPr id="4" name="Slide Number Placeholder 3"/>
          <p:cNvSpPr>
            <a:spLocks noGrp="1"/>
          </p:cNvSpPr>
          <p:nvPr>
            <p:ph type="sldNum" sz="quarter" idx="5"/>
          </p:nvPr>
        </p:nvSpPr>
        <p:spPr/>
        <p:txBody>
          <a:bodyPr/>
          <a:lstStyle/>
          <a:p>
            <a:fld id="{14E79C6B-C337-AE48-8812-771669F267E7}" type="slidenum">
              <a:rPr lang="en-US" smtClean="0"/>
              <a:t>23</a:t>
            </a:fld>
            <a:endParaRPr lang="en-US"/>
          </a:p>
        </p:txBody>
      </p:sp>
    </p:spTree>
    <p:extLst>
      <p:ext uri="{BB962C8B-B14F-4D97-AF65-F5344CB8AC3E}">
        <p14:creationId xmlns:p14="http://schemas.microsoft.com/office/powerpoint/2010/main" val="697510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Gorman </a:t>
            </a:r>
            <a:r>
              <a:rPr lang="mr-IN" dirty="0"/>
              <a:t>–</a:t>
            </a:r>
            <a:r>
              <a:rPr lang="en-US" dirty="0"/>
              <a:t> </a:t>
            </a:r>
            <a:r>
              <a:rPr lang="en-US" dirty="0" err="1"/>
              <a:t>Cruci-formity</a:t>
            </a:r>
            <a:endParaRPr lang="en-US" dirty="0"/>
          </a:p>
          <a:p>
            <a:r>
              <a:rPr lang="en-US" dirty="0"/>
              <a:t>But I</a:t>
            </a:r>
            <a:r>
              <a:rPr lang="en-US" baseline="0" dirty="0"/>
              <a:t> prefer the concept of Christo-</a:t>
            </a:r>
            <a:r>
              <a:rPr lang="en-US" baseline="0" dirty="0" err="1"/>
              <a:t>formity</a:t>
            </a:r>
            <a:r>
              <a:rPr lang="en-US" baseline="0" dirty="0"/>
              <a:t> </a:t>
            </a:r>
            <a:r>
              <a:rPr lang="mr-IN" baseline="0" dirty="0"/>
              <a:t>–</a:t>
            </a:r>
            <a:r>
              <a:rPr lang="en-US" baseline="0" dirty="0"/>
              <a:t> Scot McKnight</a:t>
            </a:r>
          </a:p>
          <a:p>
            <a:r>
              <a:rPr lang="en-US" baseline="0" dirty="0"/>
              <a:t>For it</a:t>
            </a:r>
            <a:r>
              <a:rPr lang="mr-IN" baseline="0" dirty="0"/>
              <a:t>’</a:t>
            </a:r>
            <a:r>
              <a:rPr lang="en-US" baseline="0" dirty="0"/>
              <a:t>s a dedication to be called by and shaped into the Image of a Person.</a:t>
            </a:r>
            <a:endParaRPr lang="en-US" dirty="0"/>
          </a:p>
        </p:txBody>
      </p:sp>
      <p:sp>
        <p:nvSpPr>
          <p:cNvPr id="4" name="Slide Number Placeholder 3"/>
          <p:cNvSpPr>
            <a:spLocks noGrp="1"/>
          </p:cNvSpPr>
          <p:nvPr>
            <p:ph type="sldNum" sz="quarter" idx="10"/>
          </p:nvPr>
        </p:nvSpPr>
        <p:spPr/>
        <p:txBody>
          <a:bodyPr/>
          <a:lstStyle/>
          <a:p>
            <a:fld id="{14E79C6B-C337-AE48-8812-771669F267E7}" type="slidenum">
              <a:rPr lang="en-US" smtClean="0"/>
              <a:t>26</a:t>
            </a:fld>
            <a:endParaRPr lang="en-US"/>
          </a:p>
        </p:txBody>
      </p:sp>
    </p:spTree>
    <p:extLst>
      <p:ext uri="{BB962C8B-B14F-4D97-AF65-F5344CB8AC3E}">
        <p14:creationId xmlns:p14="http://schemas.microsoft.com/office/powerpoint/2010/main" val="171299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x-none" sz="1200" b="0" dirty="0">
                <a:solidFill>
                  <a:schemeClr val="bg1"/>
                </a:solidFill>
              </a:rPr>
              <a:t>Let us as the</a:t>
            </a:r>
            <a:r>
              <a:rPr lang="en-US" altLang="x-none" sz="1200" b="0" baseline="0" dirty="0">
                <a:solidFill>
                  <a:schemeClr val="bg1"/>
                </a:solidFill>
              </a:rPr>
              <a:t> deeper more effective professionals </a:t>
            </a:r>
            <a:r>
              <a:rPr lang="en-US" altLang="x-none" sz="1200" b="0" dirty="0">
                <a:solidFill>
                  <a:schemeClr val="bg1"/>
                </a:solidFill>
              </a:rPr>
              <a:t>train pastors (aka, do the real work of discipleship) then the local church can teach the “professional tools”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x-none" sz="1200" b="0" dirty="0">
                <a:solidFill>
                  <a:schemeClr val="bg1"/>
                </a:solidFill>
              </a:rPr>
              <a:t>May I simply say, “Discipleship IS THE WORK OF THE CHURCH.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x-none" sz="1200" b="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x-none" sz="1200" b="0" dirty="0">
                <a:solidFill>
                  <a:schemeClr val="bg1"/>
                </a:solidFill>
              </a:rPr>
              <a:t>And in the Wesleyan Way</a:t>
            </a:r>
            <a:r>
              <a:rPr lang="mr-IN" altLang="x-none" sz="1200" b="0" dirty="0">
                <a:solidFill>
                  <a:schemeClr val="bg1"/>
                </a:solidFill>
              </a:rPr>
              <a:t>…</a:t>
            </a:r>
            <a:r>
              <a:rPr lang="en-US" altLang="x-none" sz="1200" b="0" dirty="0">
                <a:solidFill>
                  <a:schemeClr val="bg1"/>
                </a:solidFill>
              </a:rPr>
              <a:t>there is not true academic freedom at IWU. Not the way it is defined and described by Harvard and Yale.</a:t>
            </a:r>
            <a:r>
              <a:rPr lang="en-US" altLang="x-none" sz="1200" b="0" baseline="0" dirty="0">
                <a:solidFill>
                  <a:schemeClr val="bg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x-none" sz="1200" b="0" baseline="0" dirty="0">
                <a:solidFill>
                  <a:schemeClr val="bg1"/>
                </a:solidFill>
              </a:rPr>
              <a:t>No. my boss is actually my DS, Mark </a:t>
            </a:r>
            <a:r>
              <a:rPr lang="en-US" altLang="x-none" sz="1200" b="0" baseline="0" dirty="0" err="1">
                <a:solidFill>
                  <a:schemeClr val="bg1"/>
                </a:solidFill>
              </a:rPr>
              <a:t>Gorveatte</a:t>
            </a:r>
            <a:r>
              <a:rPr lang="en-US" altLang="x-none" sz="1200" b="0" baseline="0" dirty="0">
                <a:solidFill>
                  <a:schemeClr val="bg1"/>
                </a:solidFill>
              </a:rPr>
              <a:t> and Dr. Wayne Schmidt.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x-none" sz="1200" b="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x-none" sz="1200" b="0" baseline="0" dirty="0">
                <a:solidFill>
                  <a:schemeClr val="bg1"/>
                </a:solidFill>
              </a:rPr>
              <a:t>Therefore, my task, my call, my spiritual responsibility is not as professor</a:t>
            </a:r>
            <a:r>
              <a:rPr lang="mr-IN" altLang="x-none" sz="1200" b="0" baseline="0" dirty="0">
                <a:solidFill>
                  <a:schemeClr val="bg1"/>
                </a:solidFill>
              </a:rPr>
              <a:t>…</a:t>
            </a:r>
            <a:r>
              <a:rPr lang="en-US" altLang="x-none" sz="1200" b="0" baseline="0" dirty="0">
                <a:solidFill>
                  <a:schemeClr val="bg1"/>
                </a:solidFill>
              </a:rPr>
              <a:t>but as pastor of the Crossroads District and the Wesleyan Church at large. And in the end, my spiritual calling is to serve the local church. So you can do the work of Disciple-making.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x-none" sz="1200" b="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x-none" sz="1200" b="0" baseline="0" dirty="0">
                <a:solidFill>
                  <a:schemeClr val="bg1"/>
                </a:solidFill>
              </a:rPr>
              <a:t>Ephesian 4:11 is often misread.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x-none" sz="1200" b="0" baseline="0" dirty="0">
                <a:solidFill>
                  <a:schemeClr val="bg1"/>
                </a:solidFill>
              </a:rPr>
              <a:t>He gave some to be Apostles, some to be prophets, some to be evangelists, and some to be Pastors and teachers.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x-none" sz="1200" b="0" baseline="0" dirty="0">
                <a:solidFill>
                  <a:schemeClr val="bg1"/>
                </a:solidFill>
              </a:rPr>
              <a:t>Grammatically, it might be better to read this as four “speaking roles in the church” and not 5. We should hyphenate pastor-teacher.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x-none" sz="1200" b="0" baseline="0" dirty="0">
                <a:solidFill>
                  <a:schemeClr val="bg1"/>
                </a:solidFill>
              </a:rPr>
              <a:t>Notice a few things here. First, this is given by Christ. And its does not say he gives “gifts” to people. Rather, he gives “people to people”.</a:t>
            </a:r>
          </a:p>
          <a:p>
            <a:endParaRPr lang="en-US" sz="1200" b="0" kern="1200" baseline="0" dirty="0">
              <a:solidFill>
                <a:schemeClr val="bg1"/>
              </a:solidFill>
              <a:effectLst/>
              <a:latin typeface="+mn-lt"/>
              <a:ea typeface="+mn-ea"/>
              <a:cs typeface="+mn-cs"/>
            </a:endParaRPr>
          </a:p>
          <a:p>
            <a:r>
              <a:rPr lang="en-US" sz="1200" kern="1200" dirty="0">
                <a:solidFill>
                  <a:schemeClr val="tx1"/>
                </a:solidFill>
                <a:effectLst/>
                <a:latin typeface="+mn-lt"/>
                <a:ea typeface="+mn-ea"/>
                <a:cs typeface="+mn-cs"/>
              </a:rPr>
              <a:t>The definite article, which has been employed for each of the three categories mentioned so far, is repeated before “pastors” but omitted before “teachers.” What significance should be attached to this? </a:t>
            </a:r>
            <a:r>
              <a:rPr lang="en-US" sz="1200" u="sng" kern="1200" dirty="0">
                <a:solidFill>
                  <a:schemeClr val="tx1"/>
                </a:solidFill>
                <a:effectLst/>
                <a:latin typeface="+mn-lt"/>
                <a:ea typeface="+mn-ea"/>
                <a:cs typeface="+mn-cs"/>
              </a:rPr>
              <a:t>Some have claimed that it indicates that the two groups are in fact identical </a:t>
            </a:r>
            <a:r>
              <a:rPr lang="en-US" sz="1200" kern="1200" dirty="0">
                <a:solidFill>
                  <a:schemeClr val="tx1"/>
                </a:solidFill>
                <a:effectLst/>
                <a:latin typeface="+mn-lt"/>
                <a:ea typeface="+mn-ea"/>
                <a:cs typeface="+mn-cs"/>
              </a:rPr>
              <a:t>(e.g., Barth, 438–39, who holds that one ministry only is being described, that of “teaching shepherds”). In Acts 13:1 those designated “teachers” in Antioch are shown exercising leadership while in the Pastorals teaching is a major role of the church leader (cf. 1 Tim 3:2; 5:17; Titus 1:9). But it is doubtful whether this is enough to demonstrate that the two ministries were always exercised by the same people. It is more likely that </a:t>
            </a:r>
            <a:r>
              <a:rPr lang="en-US" sz="1200" u="sng" kern="1200" dirty="0">
                <a:solidFill>
                  <a:schemeClr val="tx1"/>
                </a:solidFill>
                <a:effectLst/>
                <a:latin typeface="+mn-lt"/>
                <a:ea typeface="+mn-ea"/>
                <a:cs typeface="+mn-cs"/>
              </a:rPr>
              <a:t>they were overlapping functions</a:t>
            </a:r>
            <a:r>
              <a:rPr lang="en-US" sz="1200" kern="1200" dirty="0">
                <a:solidFill>
                  <a:schemeClr val="tx1"/>
                </a:solidFill>
                <a:effectLst/>
                <a:latin typeface="+mn-lt"/>
                <a:ea typeface="+mn-ea"/>
                <a:cs typeface="+mn-cs"/>
              </a:rPr>
              <a:t>, but that while almost all pastors were also teachers, not all teachers were also pastors. </a:t>
            </a:r>
          </a:p>
          <a:p>
            <a:r>
              <a:rPr lang="en-US" sz="1200" kern="1200" dirty="0">
                <a:solidFill>
                  <a:schemeClr val="tx1"/>
                </a:solidFill>
                <a:effectLst/>
                <a:latin typeface="+mn-lt"/>
                <a:ea typeface="+mn-ea"/>
                <a:cs typeface="+mn-cs"/>
              </a:rPr>
              <a:t> Lincoln, A. T. (1990). </a:t>
            </a:r>
            <a:r>
              <a:rPr lang="en-US" sz="1200" i="1" u="sng" kern="1200" dirty="0">
                <a:solidFill>
                  <a:schemeClr val="tx1"/>
                </a:solidFill>
                <a:effectLst/>
                <a:latin typeface="+mn-lt"/>
                <a:ea typeface="+mn-ea"/>
                <a:cs typeface="+mn-cs"/>
                <a:hlinkClick r:id="rId3"/>
              </a:rPr>
              <a:t>Ephesians</a:t>
            </a:r>
            <a:r>
              <a:rPr lang="en-US" sz="1200" kern="1200" dirty="0">
                <a:solidFill>
                  <a:schemeClr val="tx1"/>
                </a:solidFill>
                <a:effectLst/>
                <a:latin typeface="+mn-lt"/>
                <a:ea typeface="+mn-ea"/>
                <a:cs typeface="+mn-cs"/>
              </a:rPr>
              <a:t> (Vol. 42, p. 250). Dallas: Word, Incorporated.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x-none" sz="1200" b="0" baseline="0" dirty="0">
                <a:solidFill>
                  <a:schemeClr val="bg1"/>
                </a:solidFill>
              </a:rPr>
              <a:t> </a:t>
            </a:r>
            <a:endParaRPr lang="en-US" altLang="x-none" sz="1600" b="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4E79C6B-C337-AE48-8812-771669F267E7}" type="slidenum">
              <a:rPr lang="en-US" smtClean="0"/>
              <a:t>28</a:t>
            </a:fld>
            <a:endParaRPr lang="en-US"/>
          </a:p>
        </p:txBody>
      </p:sp>
    </p:spTree>
    <p:extLst>
      <p:ext uri="{BB962C8B-B14F-4D97-AF65-F5344CB8AC3E}">
        <p14:creationId xmlns:p14="http://schemas.microsoft.com/office/powerpoint/2010/main" val="135615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79C6B-C337-AE48-8812-771669F267E7}" type="slidenum">
              <a:rPr lang="en-US" smtClean="0"/>
              <a:t>2</a:t>
            </a:fld>
            <a:endParaRPr lang="en-US"/>
          </a:p>
        </p:txBody>
      </p:sp>
    </p:spTree>
    <p:extLst>
      <p:ext uri="{BB962C8B-B14F-4D97-AF65-F5344CB8AC3E}">
        <p14:creationId xmlns:p14="http://schemas.microsoft.com/office/powerpoint/2010/main" val="2240773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a:p>
            <a:r>
              <a:rPr lang="en-US" sz="1200" b="0" i="0" kern="1200" dirty="0">
                <a:solidFill>
                  <a:schemeClr val="tx1"/>
                </a:solidFill>
                <a:effectLst/>
                <a:latin typeface="+mn-lt"/>
                <a:ea typeface="+mn-ea"/>
                <a:cs typeface="+mn-cs"/>
              </a:rPr>
              <a:t>What is keeping us from accomplishing this?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Most Wesleyans in the US have dual “citizenship”. </a:t>
            </a:r>
          </a:p>
          <a:p>
            <a:r>
              <a:rPr lang="en-US" sz="1200" b="1" i="0" kern="1200" dirty="0">
                <a:solidFill>
                  <a:schemeClr val="tx1"/>
                </a:solidFill>
                <a:effectLst/>
                <a:latin typeface="+mn-lt"/>
                <a:ea typeface="+mn-ea"/>
                <a:cs typeface="+mn-cs"/>
              </a:rPr>
              <a:t>First</a:t>
            </a:r>
            <a:r>
              <a:rPr lang="en-US" sz="1200" b="0" i="0" kern="1200" dirty="0">
                <a:solidFill>
                  <a:schemeClr val="tx1"/>
                </a:solidFill>
                <a:effectLst/>
                <a:latin typeface="+mn-lt"/>
                <a:ea typeface="+mn-ea"/>
                <a:cs typeface="+mn-cs"/>
              </a:rPr>
              <a:t>, we are products of the Wesleyan movement started in England in the 18th Century. Meaning:</a:t>
            </a:r>
            <a:r>
              <a:rPr lang="en-US" sz="1200" b="0" i="0" kern="1200" baseline="0" dirty="0">
                <a:solidFill>
                  <a:schemeClr val="tx1"/>
                </a:solidFill>
                <a:effectLst/>
                <a:latin typeface="+mn-lt"/>
                <a:ea typeface="+mn-ea"/>
                <a:cs typeface="+mn-cs"/>
              </a:rPr>
              <a:t> we are </a:t>
            </a:r>
            <a:r>
              <a:rPr lang="en-US" sz="1200" b="0" i="0" kern="1200" dirty="0">
                <a:solidFill>
                  <a:schemeClr val="tx1"/>
                </a:solidFill>
                <a:effectLst/>
                <a:latin typeface="+mn-lt"/>
                <a:ea typeface="+mn-ea"/>
                <a:cs typeface="+mn-cs"/>
              </a:rPr>
              <a:t>Anglican to the core in theology (Wesley’s abridgment of 39 Articles of Religion</a:t>
            </a:r>
            <a:r>
              <a:rPr lang="mr-IN"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abridged down to 25</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Articles of Religion). Plus, with deep seated passion on Discipleship with the hope and expectation of holiness of heart and mind in THIS lifetime.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Second</a:t>
            </a:r>
            <a:r>
              <a:rPr lang="en-US" sz="1200" b="0" i="0" kern="1200" dirty="0">
                <a:solidFill>
                  <a:schemeClr val="tx1"/>
                </a:solidFill>
                <a:effectLst/>
                <a:latin typeface="+mn-lt"/>
                <a:ea typeface="+mn-ea"/>
                <a:cs typeface="+mn-cs"/>
              </a:rPr>
              <a:t>, we are products of the 18th and 19th Century Great Awakening in the US; with even deeper roots in the traditions of the 19th century camp meetings. This great movement of the Spirit gave rise to a moral recovery in the US…but also that the individual could become a believer by his/her choice at any time and any place (aka, outside of the Church and outside of accountability of the Body of Christ). I would argue that the latter has morphed into generic evangelicalism … which is now predominantly our adopted family.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will try to argue that we can and must recover our Wesleyan roots, heritage, and value of the Church and our needing of one another as we pursue a holy life and we share the goal of Wesleyans to recover the vast reality of Kingdom dwelling in the here and now.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no longer have an encounter with the Triune</a:t>
            </a:r>
            <a:r>
              <a:rPr lang="en-US" sz="1200" b="0" i="0" kern="1200" baseline="0" dirty="0">
                <a:solidFill>
                  <a:schemeClr val="tx1"/>
                </a:solidFill>
                <a:effectLst/>
                <a:latin typeface="+mn-lt"/>
                <a:ea typeface="+mn-ea"/>
                <a:cs typeface="+mn-cs"/>
              </a:rPr>
              <a:t> God; just our friend Jesus.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E79C6B-C337-AE48-8812-771669F267E7}" type="slidenum">
              <a:rPr lang="en-US" smtClean="0"/>
              <a:t>29</a:t>
            </a:fld>
            <a:endParaRPr lang="en-US"/>
          </a:p>
        </p:txBody>
      </p:sp>
    </p:spTree>
    <p:extLst>
      <p:ext uri="{BB962C8B-B14F-4D97-AF65-F5344CB8AC3E}">
        <p14:creationId xmlns:p14="http://schemas.microsoft.com/office/powerpoint/2010/main" val="2086320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a:p>
            <a:r>
              <a:rPr lang="en-US" sz="1200" b="0" i="0" kern="1200" dirty="0">
                <a:solidFill>
                  <a:schemeClr val="tx1"/>
                </a:solidFill>
                <a:effectLst/>
                <a:latin typeface="+mn-lt"/>
                <a:ea typeface="+mn-ea"/>
                <a:cs typeface="+mn-cs"/>
              </a:rPr>
              <a:t>Part of this new Revivalist citizenship, </a:t>
            </a:r>
            <a:r>
              <a:rPr lang="en-US" dirty="0"/>
              <a:t>This causes us to ask the question about our Theology of Conversion. </a:t>
            </a:r>
          </a:p>
          <a:p>
            <a:r>
              <a:rPr lang="en-US" baseline="0" dirty="0"/>
              <a:t>We talk about Salvation as arrival or as the destination rather than the beginning</a:t>
            </a:r>
          </a:p>
          <a:p>
            <a:r>
              <a:rPr lang="en-US" baseline="0" dirty="0"/>
              <a:t>We talk about conversion-salvation an the most important event in ones life and discipleship as optional equipment. </a:t>
            </a:r>
          </a:p>
          <a:p>
            <a:r>
              <a:rPr lang="en-US" baseline="0" dirty="0"/>
              <a:t>We have heard a message. We have been “moved in our spirit.” We have prayed a prayer. We have testified to a new “principle of life.” </a:t>
            </a:r>
          </a:p>
          <a:p>
            <a:r>
              <a:rPr lang="en-US" baseline="0" dirty="0"/>
              <a:t>This is often based more on a theology of the 4 Spiritual Laws than of the Power of the Triune God to free us from slavery to Sin and adopting us as His Children. </a:t>
            </a:r>
          </a:p>
          <a:p>
            <a:r>
              <a:rPr lang="en-US" baseline="0" dirty="0"/>
              <a:t>We “Evangelicals” have a more “transactional” model of Salvation than one that is “transformational.”</a:t>
            </a:r>
          </a:p>
          <a:p>
            <a:r>
              <a:rPr lang="en-US" baseline="0" dirty="0"/>
              <a:t>We invite Jesus into our heart</a:t>
            </a:r>
            <a:r>
              <a:rPr lang="mr-IN" baseline="0" dirty="0"/>
              <a:t>…</a:t>
            </a:r>
            <a:r>
              <a:rPr lang="en-US" baseline="0" dirty="0"/>
              <a:t>rather than allowing Him to Invite us into relationship with the Triune God and HIS BODY of Believers to hold us accountable to the confession we have declared.</a:t>
            </a:r>
          </a:p>
          <a:p>
            <a:r>
              <a:rPr lang="en-US" b="1" baseline="0" dirty="0"/>
              <a:t>We are convinced someone can be “converted” without being followers in the midst of discipleship.  </a:t>
            </a:r>
          </a:p>
          <a:p>
            <a:endParaRPr lang="en-US" b="1" baseline="0" dirty="0"/>
          </a:p>
          <a:p>
            <a:r>
              <a:rPr lang="en-US" b="1" baseline="0" dirty="0"/>
              <a:t>What if we, under the recommendation of Dallas Willard, and the model of the early church reverse </a:t>
            </a:r>
            <a:r>
              <a:rPr lang="en-US" b="1" baseline="0" dirty="0" err="1"/>
              <a:t>engenieer</a:t>
            </a:r>
            <a:r>
              <a:rPr lang="en-US" b="1" baseline="0" dirty="0"/>
              <a:t> the focus…and put a priority upon Discipleship and just let evangelism happen  out of the overflow of transformed lives.</a:t>
            </a:r>
          </a:p>
          <a:p>
            <a:endParaRPr lang="en-US" b="1" baseline="0" dirty="0"/>
          </a:p>
          <a:p>
            <a:r>
              <a:rPr lang="en-US" b="1" baseline="0" dirty="0"/>
              <a:t>See also Alan Kreider, “The Patient Ferment of the Early Church.”</a:t>
            </a:r>
          </a:p>
          <a:p>
            <a:r>
              <a:rPr lang="en-US" baseline="0" dirty="0"/>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E79C6B-C337-AE48-8812-771669F267E7}" type="slidenum">
              <a:rPr lang="en-US" smtClean="0"/>
              <a:t>30</a:t>
            </a:fld>
            <a:endParaRPr lang="en-US"/>
          </a:p>
        </p:txBody>
      </p:sp>
    </p:spTree>
    <p:extLst>
      <p:ext uri="{BB962C8B-B14F-4D97-AF65-F5344CB8AC3E}">
        <p14:creationId xmlns:p14="http://schemas.microsoft.com/office/powerpoint/2010/main" val="814517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we have often witnessed “prevenient Grace” at work in the life</a:t>
            </a:r>
            <a:r>
              <a:rPr lang="en-US" baseline="0" dirty="0"/>
              <a:t> of a person. They have emotionally responded to a sermon or have been faced with a tragic event. The Spirit of God is beginning to awaken someone who has been long asleep. </a:t>
            </a:r>
          </a:p>
          <a:p>
            <a:r>
              <a:rPr lang="en-US" baseline="0" dirty="0"/>
              <a:t>But rather than allow the Spirit to do His full transformation work to manifest itself in a person; we declare them forgiven and having arrived. And they believe us.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Aka; once you have been “saved” you are then presented with an option to move ahead in discipleship. And in most evangelical churches, the you can “opt out” of discipleship.</a:t>
            </a:r>
          </a:p>
          <a:p>
            <a:endParaRPr lang="en-US" dirty="0"/>
          </a:p>
        </p:txBody>
      </p:sp>
      <p:sp>
        <p:nvSpPr>
          <p:cNvPr id="4" name="Slide Number Placeholder 3"/>
          <p:cNvSpPr>
            <a:spLocks noGrp="1"/>
          </p:cNvSpPr>
          <p:nvPr>
            <p:ph type="sldNum" sz="quarter" idx="10"/>
          </p:nvPr>
        </p:nvSpPr>
        <p:spPr/>
        <p:txBody>
          <a:bodyPr/>
          <a:lstStyle/>
          <a:p>
            <a:fld id="{14E79C6B-C337-AE48-8812-771669F267E7}" type="slidenum">
              <a:rPr lang="en-US" smtClean="0"/>
              <a:t>31</a:t>
            </a:fld>
            <a:endParaRPr lang="en-US"/>
          </a:p>
        </p:txBody>
      </p:sp>
    </p:spTree>
    <p:extLst>
      <p:ext uri="{BB962C8B-B14F-4D97-AF65-F5344CB8AC3E}">
        <p14:creationId xmlns:p14="http://schemas.microsoft.com/office/powerpoint/2010/main" val="1405110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E79C6B-C337-AE48-8812-771669F267E7}" type="slidenum">
              <a:rPr lang="en-US" smtClean="0"/>
              <a:t>32</a:t>
            </a:fld>
            <a:endParaRPr lang="en-US"/>
          </a:p>
        </p:txBody>
      </p:sp>
    </p:spTree>
    <p:extLst>
      <p:ext uri="{BB962C8B-B14F-4D97-AF65-F5344CB8AC3E}">
        <p14:creationId xmlns:p14="http://schemas.microsoft.com/office/powerpoint/2010/main" val="462525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E79C6B-C337-AE48-8812-771669F267E7}" type="slidenum">
              <a:rPr lang="en-US" smtClean="0"/>
              <a:t>33</a:t>
            </a:fld>
            <a:endParaRPr lang="en-US"/>
          </a:p>
        </p:txBody>
      </p:sp>
    </p:spTree>
    <p:extLst>
      <p:ext uri="{BB962C8B-B14F-4D97-AF65-F5344CB8AC3E}">
        <p14:creationId xmlns:p14="http://schemas.microsoft.com/office/powerpoint/2010/main" val="148485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baseline="0" dirty="0"/>
              <a:t>We count “conversions” before that reach the level of Discipleship.</a:t>
            </a:r>
          </a:p>
          <a:p>
            <a:pPr marL="228600" indent="-228600">
              <a:buAutoNum type="arabicParenBoth"/>
            </a:pPr>
            <a:r>
              <a:rPr lang="en-US" baseline="0" dirty="0"/>
              <a:t>Early church did not permit someone to be baptized unless he was presented to the Church by a “sponsor.” The Sponsor would report to the church “fruit of repentance.” And it was normally seen over the period of catechism training and service over the course of three (3-yes 3) years. Alan </a:t>
            </a:r>
            <a:r>
              <a:rPr lang="en-US" baseline="0" dirty="0" err="1"/>
              <a:t>Krieder</a:t>
            </a:r>
            <a:r>
              <a:rPr lang="en-US" baseline="0" dirty="0"/>
              <a:t>, </a:t>
            </a:r>
            <a:r>
              <a:rPr lang="en-US" i="1" baseline="0" dirty="0"/>
              <a:t>The Patient Ferment of the Early Church</a:t>
            </a:r>
            <a:r>
              <a:rPr lang="en-US" baseline="0" dirty="0"/>
              <a:t>.”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What gets reported is what gets done. </a:t>
            </a:r>
            <a:r>
              <a:rPr lang="en-US" i="1" baseline="0" dirty="0"/>
              <a:t>What we measure becomes one of the forces which shapes our Gospel</a:t>
            </a:r>
            <a:r>
              <a:rPr lang="en-US" baseline="0" dirty="0"/>
              <a:t>. Our Gospel has become, “Jesus died to forgive you of your sins, so repent of them, trust in Jesus and start coming to church.” </a:t>
            </a:r>
          </a:p>
          <a:p>
            <a:endParaRPr lang="en-US" baseline="0" dirty="0"/>
          </a:p>
          <a:p>
            <a:r>
              <a:rPr lang="en-US" baseline="0" dirty="0"/>
              <a:t>Here me very carefully, Church MUST report these inputs. They tell us if we are wooing people to the Lord. Are we a sweet smelling aroma that people want to know more about.  </a:t>
            </a:r>
          </a:p>
          <a:p>
            <a:r>
              <a:rPr lang="en-US" baseline="0" dirty="0"/>
              <a:t>Inputs are indeed the easiest to count. </a:t>
            </a:r>
          </a:p>
          <a:p>
            <a:endParaRPr lang="en-US" baseline="0" dirty="0"/>
          </a:p>
          <a:p>
            <a:r>
              <a:rPr lang="en-US" baseline="0" dirty="0"/>
              <a:t>What about counting funerals? What decisions did they make in their lives that allowed them to say NO to the world and YES to Christ; every day of their life? What were the disciplines and practices that “crucified them?” How and where did they become “adopted in to the Body” that made them ambassadors? What do their neighbors say about them? Especially folks that did not regularly attend Church. What was their witness like; especially to their enemies? </a:t>
            </a:r>
          </a:p>
          <a:p>
            <a:endParaRPr lang="en-US" baseline="0" dirty="0"/>
          </a:p>
          <a:p>
            <a:r>
              <a:rPr lang="en-US" baseline="0" dirty="0"/>
              <a:t>Inputs are the “easiest one’s to count. (1) Numbers in worship (2) Conversions-Baptism (3) Finances. </a:t>
            </a:r>
          </a:p>
          <a:p>
            <a:endParaRPr lang="en-US" baseline="0" dirty="0"/>
          </a:p>
          <a:p>
            <a:r>
              <a:rPr lang="en-US" baseline="0" dirty="0"/>
              <a:t>Outputs, Let’s call them “recalibration indicators”; when we say YES to Jesus’ voice, even when it costs or even more so, when it hurts. When our life reflects the Sermon on the Mount more now than last year (and we can tangibly document this).  When finances have less of a pull on our decisions now than then. When we are freed from addictions and we no longer believe that temptations result in sin. We anticipate on finding victory. And what about to the larger community. Most “input” numbers reflect OUR church. But the Great Commission is to go to “All ethnic groups”</a:t>
            </a:r>
            <a:r>
              <a:rPr lang="mr-IN" baseline="0" dirty="0"/>
              <a:t>…</a:t>
            </a:r>
            <a:r>
              <a:rPr lang="en-US" baseline="0" dirty="0"/>
              <a:t>so what does racial reconciliation look like BECAUSE you and your church are present in the community. What about serving orphans, widows, and YES Immigrants. This is the Biblical call. AND we have no right or permission to abandon this call to a government entity. It is our, by the Call of God. And the only time this will get planted in a human heart is when you move someone from initial conversion to Discipleship in the Word of God </a:t>
            </a:r>
          </a:p>
          <a:p>
            <a:r>
              <a:rPr lang="en-US" baseline="0" dirty="0"/>
              <a:t>		</a:t>
            </a:r>
          </a:p>
          <a:p>
            <a:r>
              <a:rPr lang="en-US" baseline="0" dirty="0"/>
              <a:t>Survey of Pastors: 10% invest in leadership development (aka; mentoring and discipleship). </a:t>
            </a:r>
          </a:p>
          <a:p>
            <a:endParaRPr lang="en-US" baseline="0" dirty="0"/>
          </a:p>
        </p:txBody>
      </p:sp>
      <p:sp>
        <p:nvSpPr>
          <p:cNvPr id="4" name="Slide Number Placeholder 3"/>
          <p:cNvSpPr>
            <a:spLocks noGrp="1"/>
          </p:cNvSpPr>
          <p:nvPr>
            <p:ph type="sldNum" sz="quarter" idx="10"/>
          </p:nvPr>
        </p:nvSpPr>
        <p:spPr/>
        <p:txBody>
          <a:bodyPr/>
          <a:lstStyle/>
          <a:p>
            <a:fld id="{14E79C6B-C337-AE48-8812-771669F267E7}" type="slidenum">
              <a:rPr lang="en-US" smtClean="0"/>
              <a:t>34</a:t>
            </a:fld>
            <a:endParaRPr lang="en-US"/>
          </a:p>
        </p:txBody>
      </p:sp>
    </p:spTree>
    <p:extLst>
      <p:ext uri="{BB962C8B-B14F-4D97-AF65-F5344CB8AC3E}">
        <p14:creationId xmlns:p14="http://schemas.microsoft.com/office/powerpoint/2010/main" val="886952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assumes a generic</a:t>
            </a:r>
            <a:r>
              <a:rPr lang="en-US" baseline="0" dirty="0"/>
              <a:t> evangelical understanding of the Gospel</a:t>
            </a:r>
            <a:r>
              <a:rPr lang="mr-IN" baseline="0" dirty="0"/>
              <a:t>…</a:t>
            </a:r>
            <a:endParaRPr lang="en-US" baseline="0" dirty="0"/>
          </a:p>
          <a:p>
            <a:endParaRPr lang="en-US" baseline="0" dirty="0"/>
          </a:p>
          <a:p>
            <a:r>
              <a:rPr lang="en-US" baseline="0" dirty="0"/>
              <a:t>THIS IS NOT a Wesleyan theology of conversion. </a:t>
            </a:r>
          </a:p>
          <a:p>
            <a:r>
              <a:rPr lang="en-US" baseline="0" dirty="0"/>
              <a:t>Nor does it represent a Wesleyan Ecclesiology.</a:t>
            </a:r>
          </a:p>
          <a:p>
            <a:endParaRPr lang="en-US" baseline="0" dirty="0"/>
          </a:p>
          <a:p>
            <a:r>
              <a:rPr lang="en-US" baseline="0" dirty="0"/>
              <a:t>Most programs that are designed to plant a church-grow a healthy church or to energize/recreate a dying Church are primarily focused towards growing a healthy organization &amp; respective programs</a:t>
            </a:r>
            <a:r>
              <a:rPr lang="mr-IN" baseline="0" dirty="0"/>
              <a:t>…</a:t>
            </a:r>
            <a:r>
              <a:rPr lang="en-US" baseline="0" dirty="0"/>
              <a:t>secondarily growing people and their spiritual transformation. And by transformation, I mean people’s conversion, reconciliation with community and repenting of individual and corporate sins. </a:t>
            </a:r>
            <a:endParaRPr lang="en-US" dirty="0"/>
          </a:p>
        </p:txBody>
      </p:sp>
      <p:sp>
        <p:nvSpPr>
          <p:cNvPr id="4" name="Slide Number Placeholder 3"/>
          <p:cNvSpPr>
            <a:spLocks noGrp="1"/>
          </p:cNvSpPr>
          <p:nvPr>
            <p:ph type="sldNum" sz="quarter" idx="10"/>
          </p:nvPr>
        </p:nvSpPr>
        <p:spPr/>
        <p:txBody>
          <a:bodyPr/>
          <a:lstStyle/>
          <a:p>
            <a:fld id="{14E79C6B-C337-AE48-8812-771669F267E7}" type="slidenum">
              <a:rPr lang="en-US" smtClean="0"/>
              <a:t>35</a:t>
            </a:fld>
            <a:endParaRPr lang="en-US"/>
          </a:p>
        </p:txBody>
      </p:sp>
    </p:spTree>
    <p:extLst>
      <p:ext uri="{BB962C8B-B14F-4D97-AF65-F5344CB8AC3E}">
        <p14:creationId xmlns:p14="http://schemas.microsoft.com/office/powerpoint/2010/main" val="219786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a:p>
            <a:r>
              <a:rPr lang="en-US" sz="1200" kern="1200" dirty="0">
                <a:solidFill>
                  <a:schemeClr val="bg1"/>
                </a:solidFill>
              </a:rPr>
              <a:t>The Christian anthropologist, Paul </a:t>
            </a:r>
            <a:r>
              <a:rPr lang="en-US" sz="1200" kern="1200" dirty="0" err="1">
                <a:solidFill>
                  <a:schemeClr val="bg1"/>
                </a:solidFill>
              </a:rPr>
              <a:t>Hiebert</a:t>
            </a:r>
            <a:r>
              <a:rPr lang="en-US" sz="1200" kern="1200" dirty="0">
                <a:solidFill>
                  <a:schemeClr val="bg1"/>
                </a:solidFill>
              </a:rPr>
              <a:t> writes this way, “True communities are built on the realization that the autonomous individual is not a whole person. A person is whole only as he or she is a person-in-community.”</a:t>
            </a:r>
          </a:p>
          <a:p>
            <a:endParaRPr lang="en-US" sz="1200" kern="1200" dirty="0">
              <a:solidFill>
                <a:schemeClr val="bg1"/>
              </a:solidFill>
            </a:endParaRPr>
          </a:p>
          <a:p>
            <a:r>
              <a:rPr lang="en-US" sz="1200" kern="1200" dirty="0">
                <a:solidFill>
                  <a:schemeClr val="bg1"/>
                </a:solidFill>
              </a:rPr>
              <a:t>Desmond Tutu speaks similarly yet more directly, </a:t>
            </a:r>
            <a:br>
              <a:rPr lang="en-US" sz="1200" kern="1200" dirty="0">
                <a:solidFill>
                  <a:schemeClr val="bg1"/>
                </a:solidFill>
              </a:rPr>
            </a:br>
            <a:r>
              <a:rPr lang="en-US" sz="1200" kern="1200" dirty="0">
                <a:solidFill>
                  <a:schemeClr val="bg1"/>
                </a:solidFill>
              </a:rPr>
              <a:t>“We say in our African idiom, 'A person is a person through other persons.' The solitary human being is a contradiction in terms…the completely self-sufficient person is a sub-human.” </a:t>
            </a:r>
          </a:p>
          <a:p>
            <a:endParaRPr lang="en-US" sz="1200" kern="1200" dirty="0">
              <a:solidFill>
                <a:schemeClr val="bg1"/>
              </a:solidFill>
            </a:endParaRPr>
          </a:p>
          <a:p>
            <a:r>
              <a:rPr lang="en-US" sz="1200" kern="1200" dirty="0">
                <a:solidFill>
                  <a:schemeClr val="bg1"/>
                </a:solidFill>
              </a:rPr>
              <a:t>John Wesley is the best when depicting the necessity of Christian Community in the life of transformation</a:t>
            </a:r>
            <a:r>
              <a:rPr lang="en-US" sz="1200" kern="1200" baseline="0" dirty="0">
                <a:solidFill>
                  <a:schemeClr val="bg1"/>
                </a:solidFill>
              </a:rPr>
              <a:t>. From the preface of Wesley’s Hymns and Sacred Poems he said this, “Solitary religion is not to be found. Holy Solitaries is a phrase no more consistent with the Gospel than Holy Adulterers. The Gospel of Christ knows no religion but social. No Holiness other than social holiness.” </a:t>
            </a:r>
            <a:endParaRPr lang="en-US" sz="1200" kern="1200" dirty="0">
              <a:solidFill>
                <a:schemeClr val="bg1"/>
              </a:solidFill>
            </a:endParaRPr>
          </a:p>
          <a:p>
            <a:br>
              <a:rPr lang="en-US" sz="1200" kern="1200" dirty="0">
                <a:solidFill>
                  <a:schemeClr val="bg1"/>
                </a:solidFill>
              </a:rPr>
            </a:br>
            <a:br>
              <a:rPr lang="en-US" sz="1050" kern="1200" dirty="0">
                <a:solidFill>
                  <a:schemeClr val="bg1"/>
                </a:solidFill>
              </a:rPr>
            </a:br>
            <a:endParaRPr lang="en-US" dirty="0"/>
          </a:p>
        </p:txBody>
      </p:sp>
      <p:sp>
        <p:nvSpPr>
          <p:cNvPr id="4" name="Slide Number Placeholder 3"/>
          <p:cNvSpPr>
            <a:spLocks noGrp="1"/>
          </p:cNvSpPr>
          <p:nvPr>
            <p:ph type="sldNum" sz="quarter" idx="10"/>
          </p:nvPr>
        </p:nvSpPr>
        <p:spPr/>
        <p:txBody>
          <a:bodyPr/>
          <a:lstStyle/>
          <a:p>
            <a:fld id="{14E79C6B-C337-AE48-8812-771669F267E7}" type="slidenum">
              <a:rPr lang="en-US" smtClean="0"/>
              <a:t>36</a:t>
            </a:fld>
            <a:endParaRPr lang="en-US"/>
          </a:p>
        </p:txBody>
      </p:sp>
    </p:spTree>
    <p:extLst>
      <p:ext uri="{BB962C8B-B14F-4D97-AF65-F5344CB8AC3E}">
        <p14:creationId xmlns:p14="http://schemas.microsoft.com/office/powerpoint/2010/main" val="678155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Neil Postman</a:t>
            </a:r>
            <a:r>
              <a:rPr lang="en-US" sz="1200" b="0" i="0" kern="1200" baseline="0" dirty="0">
                <a:solidFill>
                  <a:schemeClr val="tx1"/>
                </a:solidFill>
                <a:effectLst/>
                <a:latin typeface="+mn-lt"/>
                <a:ea typeface="+mn-ea"/>
                <a:cs typeface="+mn-cs"/>
              </a:rPr>
              <a:t>, the tech guru</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says in his book </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Technopoly</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“Very few bad decisions are made today because we don’t have enough information; more often it is due to a lack of wisdom or interpretation.” </a:t>
            </a:r>
          </a:p>
          <a:p>
            <a:endParaRPr lang="en-US" sz="1200" b="0" i="0" kern="1200" dirty="0">
              <a:solidFill>
                <a:schemeClr val="tx1"/>
              </a:solidFill>
              <a:effectLst/>
              <a:latin typeface="+mn-lt"/>
              <a:ea typeface="+mn-ea"/>
              <a:cs typeface="+mn-cs"/>
            </a:endParaRPr>
          </a:p>
          <a:p>
            <a:r>
              <a:rPr lang="en-US" dirty="0"/>
              <a:t>Our own Steve </a:t>
            </a:r>
            <a:r>
              <a:rPr lang="en-US" dirty="0" err="1"/>
              <a:t>DeNeff</a:t>
            </a:r>
            <a:r>
              <a:rPr lang="en-US" dirty="0"/>
              <a:t> says these</a:t>
            </a:r>
            <a:r>
              <a:rPr lang="en-US" baseline="0" dirty="0"/>
              <a:t> words in his book </a:t>
            </a:r>
            <a:r>
              <a:rPr lang="en-US" baseline="0" dirty="0" err="1"/>
              <a:t>Faultlines</a:t>
            </a:r>
            <a:r>
              <a:rPr lang="en-US" baseline="0" dirty="0"/>
              <a:t>:</a:t>
            </a:r>
          </a:p>
          <a:p>
            <a:r>
              <a:rPr lang="en-US" sz="1200" b="0" i="0" kern="1200" dirty="0">
                <a:solidFill>
                  <a:schemeClr val="tx1"/>
                </a:solidFill>
                <a:effectLst/>
                <a:latin typeface="+mn-lt"/>
                <a:ea typeface="+mn-ea"/>
                <a:cs typeface="+mn-cs"/>
              </a:rPr>
              <a:t>Most people grow not from </a:t>
            </a:r>
            <a:r>
              <a:rPr lang="en-US" sz="1200" b="0" i="0" u="sng" kern="1200" dirty="0">
                <a:solidFill>
                  <a:schemeClr val="tx1"/>
                </a:solidFill>
                <a:effectLst/>
                <a:latin typeface="+mn-lt"/>
                <a:ea typeface="+mn-ea"/>
                <a:cs typeface="+mn-cs"/>
              </a:rPr>
              <a:t>information</a:t>
            </a:r>
            <a:r>
              <a:rPr lang="en-US" sz="1200" b="0" i="0" kern="1200" dirty="0">
                <a:solidFill>
                  <a:schemeClr val="tx1"/>
                </a:solidFill>
                <a:effectLst/>
                <a:latin typeface="+mn-lt"/>
                <a:ea typeface="+mn-ea"/>
                <a:cs typeface="+mn-cs"/>
              </a:rPr>
              <a:t> but from </a:t>
            </a:r>
            <a:r>
              <a:rPr lang="en-US" sz="1200" b="0" i="0" u="sng" kern="1200" dirty="0">
                <a:solidFill>
                  <a:schemeClr val="tx1"/>
                </a:solidFill>
                <a:effectLst/>
                <a:latin typeface="+mn-lt"/>
                <a:ea typeface="+mn-ea"/>
                <a:cs typeface="+mn-cs"/>
              </a:rPr>
              <a:t>interpretation</a:t>
            </a:r>
            <a:r>
              <a:rPr lang="en-US" sz="1200" b="0" i="0" kern="1200" dirty="0">
                <a:solidFill>
                  <a:schemeClr val="tx1"/>
                </a:solidFill>
                <a:effectLst/>
                <a:latin typeface="+mn-lt"/>
                <a:ea typeface="+mn-ea"/>
                <a:cs typeface="+mn-cs"/>
              </a:rPr>
              <a:t>. The difference between when people grow and when they don’t isn’t how much new information they were acquiring. Most bad decisions are made not because of a lack of information, but because of a lack of either wisdom or courage. </a:t>
            </a:r>
            <a:r>
              <a:rPr lang="en-US" sz="1200" b="0" i="0" u="sng" kern="1200" dirty="0">
                <a:solidFill>
                  <a:schemeClr val="tx1"/>
                </a:solidFill>
                <a:effectLst/>
                <a:latin typeface="+mn-lt"/>
                <a:ea typeface="+mn-ea"/>
                <a:cs typeface="+mn-cs"/>
              </a:rPr>
              <a:t>We lack wisdom when we don’t know when or how some principles apply to our lives; we don’t know what we should do</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E79C6B-C337-AE48-8812-771669F267E7}" type="slidenum">
              <a:rPr lang="en-US" smtClean="0"/>
              <a:t>37</a:t>
            </a:fld>
            <a:endParaRPr lang="en-US"/>
          </a:p>
        </p:txBody>
      </p:sp>
    </p:spTree>
    <p:extLst>
      <p:ext uri="{BB962C8B-B14F-4D97-AF65-F5344CB8AC3E}">
        <p14:creationId xmlns:p14="http://schemas.microsoft.com/office/powerpoint/2010/main" val="51288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the very best “readier-Interpreter” of Scripture</a:t>
            </a:r>
            <a:r>
              <a:rPr lang="en-US" baseline="0" dirty="0"/>
              <a:t> in the church</a:t>
            </a:r>
          </a:p>
          <a:p>
            <a:r>
              <a:rPr lang="en-US" baseline="0" dirty="0"/>
              <a:t>Not a bad thing at all for a Pastor</a:t>
            </a:r>
            <a:r>
              <a:rPr lang="mr-IN" baseline="0" dirty="0"/>
              <a:t>…</a:t>
            </a:r>
            <a:r>
              <a:rPr lang="en-US" baseline="0" dirty="0"/>
              <a:t>but it may not be the best things for the building up of the Body of Christ. </a:t>
            </a:r>
          </a:p>
          <a:p>
            <a:r>
              <a:rPr lang="en-US" baseline="0" dirty="0"/>
              <a:t>For is you are the only person with the skills to read-interpret-apply the biblical text</a:t>
            </a:r>
            <a:r>
              <a:rPr lang="mr-IN" baseline="0" dirty="0"/>
              <a:t>…</a:t>
            </a:r>
            <a:r>
              <a:rPr lang="en-US" baseline="0" dirty="0"/>
              <a:t>and if the Great Commission is to teach them to obey all things</a:t>
            </a:r>
            <a:r>
              <a:rPr lang="mr-IN" baseline="0" dirty="0"/>
              <a:t>…</a:t>
            </a:r>
            <a:r>
              <a:rPr lang="en-US" baseline="0" dirty="0"/>
              <a:t>seems to me that folks are only learning this on Sunday Morning. And since the most dedicated believers only attend church 2-3 times a month; they may be hearing from the Lord only a few hours a week.</a:t>
            </a:r>
          </a:p>
          <a:p>
            <a:r>
              <a:rPr lang="en-US" baseline="0" dirty="0"/>
              <a:t>And the average household in the US watches TV for 5.1 hours/day. </a:t>
            </a:r>
          </a:p>
          <a:p>
            <a:r>
              <a:rPr lang="en-US" baseline="0" dirty="0"/>
              <a:t>My friends, they are being </a:t>
            </a:r>
            <a:r>
              <a:rPr lang="en-US" baseline="0" dirty="0" err="1"/>
              <a:t>discipled</a:t>
            </a:r>
            <a:r>
              <a:rPr lang="en-US" baseline="0" dirty="0"/>
              <a:t> by someone or something. Just not by you, nor in the Word. Its Hollywood, </a:t>
            </a:r>
            <a:r>
              <a:rPr lang="en-US" baseline="0" dirty="0" err="1"/>
              <a:t>NetFlix</a:t>
            </a:r>
            <a:r>
              <a:rPr lang="en-US" baseline="0" dirty="0"/>
              <a:t>, and YouTube. </a:t>
            </a:r>
            <a:endParaRPr lang="en-US" dirty="0"/>
          </a:p>
        </p:txBody>
      </p:sp>
      <p:sp>
        <p:nvSpPr>
          <p:cNvPr id="4" name="Slide Number Placeholder 3"/>
          <p:cNvSpPr>
            <a:spLocks noGrp="1"/>
          </p:cNvSpPr>
          <p:nvPr>
            <p:ph type="sldNum" sz="quarter" idx="10"/>
          </p:nvPr>
        </p:nvSpPr>
        <p:spPr/>
        <p:txBody>
          <a:bodyPr/>
          <a:lstStyle/>
          <a:p>
            <a:fld id="{14E79C6B-C337-AE48-8812-771669F267E7}" type="slidenum">
              <a:rPr lang="en-US" smtClean="0"/>
              <a:t>4</a:t>
            </a:fld>
            <a:endParaRPr lang="en-US"/>
          </a:p>
        </p:txBody>
      </p:sp>
    </p:spTree>
    <p:extLst>
      <p:ext uri="{BB962C8B-B14F-4D97-AF65-F5344CB8AC3E}">
        <p14:creationId xmlns:p14="http://schemas.microsoft.com/office/powerpoint/2010/main" val="60689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79C6B-C337-AE48-8812-771669F267E7}" type="slidenum">
              <a:rPr lang="en-US" smtClean="0"/>
              <a:t>6</a:t>
            </a:fld>
            <a:endParaRPr lang="en-US"/>
          </a:p>
        </p:txBody>
      </p:sp>
    </p:spTree>
    <p:extLst>
      <p:ext uri="{BB962C8B-B14F-4D97-AF65-F5344CB8AC3E}">
        <p14:creationId xmlns:p14="http://schemas.microsoft.com/office/powerpoint/2010/main" val="29672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4E79C6B-C337-AE48-8812-771669F267E7}" type="slidenum">
              <a:rPr lang="en-US" smtClean="0"/>
              <a:t>7</a:t>
            </a:fld>
            <a:endParaRPr lang="en-US"/>
          </a:p>
        </p:txBody>
      </p:sp>
    </p:spTree>
    <p:extLst>
      <p:ext uri="{BB962C8B-B14F-4D97-AF65-F5344CB8AC3E}">
        <p14:creationId xmlns:p14="http://schemas.microsoft.com/office/powerpoint/2010/main" val="393081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4E79C6B-C337-AE48-8812-771669F267E7}" type="slidenum">
              <a:rPr lang="en-US" smtClean="0"/>
              <a:t>8</a:t>
            </a:fld>
            <a:endParaRPr lang="en-US"/>
          </a:p>
        </p:txBody>
      </p:sp>
    </p:spTree>
    <p:extLst>
      <p:ext uri="{BB962C8B-B14F-4D97-AF65-F5344CB8AC3E}">
        <p14:creationId xmlns:p14="http://schemas.microsoft.com/office/powerpoint/2010/main" val="234818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4E79C6B-C337-AE48-8812-771669F267E7}" type="slidenum">
              <a:rPr lang="en-US" smtClean="0"/>
              <a:t>9</a:t>
            </a:fld>
            <a:endParaRPr lang="en-US"/>
          </a:p>
        </p:txBody>
      </p:sp>
    </p:spTree>
    <p:extLst>
      <p:ext uri="{BB962C8B-B14F-4D97-AF65-F5344CB8AC3E}">
        <p14:creationId xmlns:p14="http://schemas.microsoft.com/office/powerpoint/2010/main" val="1984193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Neil Postman</a:t>
            </a:r>
            <a:r>
              <a:rPr lang="en-US" sz="1200" b="0" i="0" kern="1200" baseline="0" dirty="0">
                <a:solidFill>
                  <a:schemeClr val="tx1"/>
                </a:solidFill>
                <a:effectLst/>
                <a:latin typeface="+mn-lt"/>
                <a:ea typeface="+mn-ea"/>
                <a:cs typeface="+mn-cs"/>
              </a:rPr>
              <a:t>, the tech guru</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says in his book </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Technopoly</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“Very few bad decisions are made today because we don’t have enough information; more often it is due to a lack of wisdom or interpretation.” </a:t>
            </a:r>
          </a:p>
          <a:p>
            <a:endParaRPr lang="en-US" sz="1200" b="0" i="0" kern="1200" dirty="0">
              <a:solidFill>
                <a:schemeClr val="tx1"/>
              </a:solidFill>
              <a:effectLst/>
              <a:latin typeface="+mn-lt"/>
              <a:ea typeface="+mn-ea"/>
              <a:cs typeface="+mn-cs"/>
            </a:endParaRPr>
          </a:p>
          <a:p>
            <a:r>
              <a:rPr lang="en-US" dirty="0"/>
              <a:t>Our own Steve </a:t>
            </a:r>
            <a:r>
              <a:rPr lang="en-US" dirty="0" err="1"/>
              <a:t>DeNeff</a:t>
            </a:r>
            <a:r>
              <a:rPr lang="en-US" dirty="0"/>
              <a:t> says these</a:t>
            </a:r>
            <a:r>
              <a:rPr lang="en-US" baseline="0" dirty="0"/>
              <a:t> words in his book </a:t>
            </a:r>
            <a:r>
              <a:rPr lang="en-US" baseline="0" dirty="0" err="1"/>
              <a:t>Faultlines</a:t>
            </a:r>
            <a:r>
              <a:rPr lang="en-US" baseline="0" dirty="0"/>
              <a:t>:</a:t>
            </a:r>
          </a:p>
          <a:p>
            <a:r>
              <a:rPr lang="en-US" sz="1200" b="0" i="0" kern="1200" dirty="0">
                <a:solidFill>
                  <a:schemeClr val="tx1"/>
                </a:solidFill>
                <a:effectLst/>
                <a:latin typeface="+mn-lt"/>
                <a:ea typeface="+mn-ea"/>
                <a:cs typeface="+mn-cs"/>
              </a:rPr>
              <a:t>Most people grow not from </a:t>
            </a:r>
            <a:r>
              <a:rPr lang="en-US" sz="1200" b="0" i="0" u="sng" kern="1200" dirty="0">
                <a:solidFill>
                  <a:schemeClr val="tx1"/>
                </a:solidFill>
                <a:effectLst/>
                <a:latin typeface="+mn-lt"/>
                <a:ea typeface="+mn-ea"/>
                <a:cs typeface="+mn-cs"/>
              </a:rPr>
              <a:t>information</a:t>
            </a:r>
            <a:r>
              <a:rPr lang="en-US" sz="1200" b="0" i="0" kern="1200" dirty="0">
                <a:solidFill>
                  <a:schemeClr val="tx1"/>
                </a:solidFill>
                <a:effectLst/>
                <a:latin typeface="+mn-lt"/>
                <a:ea typeface="+mn-ea"/>
                <a:cs typeface="+mn-cs"/>
              </a:rPr>
              <a:t> but from </a:t>
            </a:r>
            <a:r>
              <a:rPr lang="en-US" sz="1200" b="0" i="0" u="sng" kern="1200" dirty="0">
                <a:solidFill>
                  <a:schemeClr val="tx1"/>
                </a:solidFill>
                <a:effectLst/>
                <a:latin typeface="+mn-lt"/>
                <a:ea typeface="+mn-ea"/>
                <a:cs typeface="+mn-cs"/>
              </a:rPr>
              <a:t>interpretation</a:t>
            </a:r>
            <a:r>
              <a:rPr lang="en-US" sz="1200" b="0" i="0" kern="1200" dirty="0">
                <a:solidFill>
                  <a:schemeClr val="tx1"/>
                </a:solidFill>
                <a:effectLst/>
                <a:latin typeface="+mn-lt"/>
                <a:ea typeface="+mn-ea"/>
                <a:cs typeface="+mn-cs"/>
              </a:rPr>
              <a:t>. The difference between when people grow and when they don’t isn’t how much new information they were acquiring. Most bad decisions are made not because of a lack of information, but because of a lack of either wisdom or courage. </a:t>
            </a:r>
            <a:r>
              <a:rPr lang="en-US" sz="1200" b="0" i="0" u="sng" kern="1200">
                <a:solidFill>
                  <a:schemeClr val="tx1"/>
                </a:solidFill>
                <a:effectLst/>
                <a:latin typeface="+mn-lt"/>
                <a:ea typeface="+mn-ea"/>
                <a:cs typeface="+mn-cs"/>
              </a:rPr>
              <a:t>We lack wisdom when we don’t know when or how some principles apply to our lives; we don’t know what we should do</a:t>
            </a:r>
            <a:r>
              <a:rPr lang="en-US" sz="1200" b="0" i="0" kern="1200">
                <a:solidFill>
                  <a:schemeClr val="tx1"/>
                </a:solidFill>
                <a:effectLst/>
                <a:latin typeface="+mn-lt"/>
                <a:ea typeface="+mn-ea"/>
                <a:cs typeface="+mn-cs"/>
              </a:rPr>
              <a:t>.</a:t>
            </a:r>
          </a:p>
          <a:p>
            <a:endParaRPr lang="en-US" baseline="0" dirty="0"/>
          </a:p>
        </p:txBody>
      </p:sp>
      <p:sp>
        <p:nvSpPr>
          <p:cNvPr id="4" name="Slide Number Placeholder 3"/>
          <p:cNvSpPr>
            <a:spLocks noGrp="1"/>
          </p:cNvSpPr>
          <p:nvPr>
            <p:ph type="sldNum" sz="quarter" idx="10"/>
          </p:nvPr>
        </p:nvSpPr>
        <p:spPr/>
        <p:txBody>
          <a:bodyPr/>
          <a:lstStyle/>
          <a:p>
            <a:fld id="{14E79C6B-C337-AE48-8812-771669F267E7}" type="slidenum">
              <a:rPr lang="en-US" smtClean="0"/>
              <a:t>10</a:t>
            </a:fld>
            <a:endParaRPr lang="en-US"/>
          </a:p>
        </p:txBody>
      </p:sp>
    </p:spTree>
    <p:extLst>
      <p:ext uri="{BB962C8B-B14F-4D97-AF65-F5344CB8AC3E}">
        <p14:creationId xmlns:p14="http://schemas.microsoft.com/office/powerpoint/2010/main" val="253761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 He answered, "'Love the Lord your God with all your heart and with all your soul and with all your strength and with all your mind'</a:t>
            </a:r>
            <a:r>
              <a:rPr lang="en-US" sz="1200"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 and, 'Love your neighbor as yourself.'</a:t>
            </a:r>
            <a:r>
              <a:rPr lang="en-US" sz="1200"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 "You have answered correctly," Jesus replied. "Do this and you will live."</a:t>
            </a:r>
          </a:p>
          <a:p>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29</a:t>
            </a:r>
            <a:r>
              <a:rPr lang="en-US" sz="1200" kern="1200" dirty="0">
                <a:solidFill>
                  <a:schemeClr val="tx1"/>
                </a:solidFill>
                <a:effectLst/>
                <a:latin typeface="+mn-lt"/>
                <a:ea typeface="+mn-ea"/>
                <a:cs typeface="+mn-cs"/>
              </a:rPr>
              <a:t> But he wanted to justify himself, so he asked Jesus, "And who is my neighbor?"</a:t>
            </a:r>
          </a:p>
          <a:p>
            <a:r>
              <a:rPr lang="en-US" sz="1200" kern="1200" dirty="0">
                <a:solidFill>
                  <a:schemeClr val="tx1"/>
                </a:solidFill>
                <a:effectLst/>
                <a:latin typeface="+mn-lt"/>
                <a:ea typeface="+mn-ea"/>
                <a:cs typeface="+mn-cs"/>
              </a:rPr>
              <a:t> (Lk. 10:27-29 NIV)</a:t>
            </a:r>
          </a:p>
          <a:p>
            <a:endParaRPr lang="en-US" baseline="0" dirty="0"/>
          </a:p>
        </p:txBody>
      </p:sp>
      <p:sp>
        <p:nvSpPr>
          <p:cNvPr id="4" name="Slide Number Placeholder 3"/>
          <p:cNvSpPr>
            <a:spLocks noGrp="1"/>
          </p:cNvSpPr>
          <p:nvPr>
            <p:ph type="sldNum" sz="quarter" idx="10"/>
          </p:nvPr>
        </p:nvSpPr>
        <p:spPr/>
        <p:txBody>
          <a:bodyPr/>
          <a:lstStyle/>
          <a:p>
            <a:fld id="{14E79C6B-C337-AE48-8812-771669F267E7}" type="slidenum">
              <a:rPr lang="en-US" smtClean="0"/>
              <a:t>11</a:t>
            </a:fld>
            <a:endParaRPr lang="en-US"/>
          </a:p>
        </p:txBody>
      </p:sp>
    </p:spTree>
    <p:extLst>
      <p:ext uri="{BB962C8B-B14F-4D97-AF65-F5344CB8AC3E}">
        <p14:creationId xmlns:p14="http://schemas.microsoft.com/office/powerpoint/2010/main" val="4049507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DD275-498D-1A47-86AB-BDCB4E4F02ED}"/>
              </a:ext>
            </a:extLst>
          </p:cNvPr>
          <p:cNvPicPr>
            <a:picLocks noChangeAspect="1"/>
          </p:cNvPicPr>
          <p:nvPr userDrawn="1"/>
        </p:nvPicPr>
        <p:blipFill>
          <a:blip r:embed="rId2"/>
          <a:stretch>
            <a:fillRect/>
          </a:stretch>
        </p:blipFill>
        <p:spPr>
          <a:xfrm>
            <a:off x="0" y="1654"/>
            <a:ext cx="12192000" cy="68546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s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2337"/>
            <a:ext cx="10515600" cy="4311163"/>
          </a:xfrm>
          <a:prstGeom prst="rect">
            <a:avLst/>
          </a:prstGeom>
          <a:effectLst>
            <a:softEdge rad="0"/>
          </a:effectLst>
        </p:spPr>
        <p:txBody>
          <a:bodyPr anchor="ctr" anchorCtr="0"/>
          <a:lstStyle>
            <a:lvl1pPr algn="ctr">
              <a:defRPr sz="4800" b="0" baseline="0">
                <a:solidFill>
                  <a:schemeClr val="tx1"/>
                </a:solidFill>
                <a:latin typeface="Avenir Next" panose="020B0503020202020204" pitchFamily="34" charset="0"/>
              </a:defRPr>
            </a:lvl1pPr>
          </a:lstStyle>
          <a:p>
            <a:r>
              <a:rPr lang="en-US" dirty="0"/>
              <a:t>Enter verse.</a:t>
            </a:r>
          </a:p>
        </p:txBody>
      </p:sp>
    </p:spTree>
    <p:extLst>
      <p:ext uri="{BB962C8B-B14F-4D97-AF65-F5344CB8AC3E}">
        <p14:creationId xmlns:p14="http://schemas.microsoft.com/office/powerpoint/2010/main" val="1778482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74000"/>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34588"/>
      </p:ext>
    </p:extLst>
  </p:cSld>
  <p:clrMap bg1="dk1" tx1="lt1" bg2="dk2" tx2="lt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stituteforbiblereading.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D604AE2-127B-1B4F-8A34-197B12095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44" name="Title 1"/>
          <p:cNvSpPr txBox="1">
            <a:spLocks noGrp="1"/>
          </p:cNvSpPr>
          <p:nvPr>
            <p:ph type="title"/>
          </p:nvPr>
        </p:nvSpPr>
        <p:spPr>
          <a:xfrm>
            <a:off x="2092181" y="4114800"/>
            <a:ext cx="9642619" cy="1030970"/>
          </a:xfrm>
          <a:prstGeom prst="rect">
            <a:avLst/>
          </a:prstGeom>
        </p:spPr>
        <p:txBody>
          <a:bodyPr>
            <a:normAutofit/>
          </a:bodyPr>
          <a:lstStyle/>
          <a:p>
            <a:pPr algn="r">
              <a:defRPr b="1" i="1"/>
            </a:pPr>
            <a:r>
              <a:rPr lang="en-US" sz="3200" dirty="0">
                <a:solidFill>
                  <a:srgbClr val="F58F40"/>
                </a:solidFill>
                <a:latin typeface="Myriad Apple Text" panose="02000400000000000000" pitchFamily="2" charset="0"/>
                <a:ea typeface="Century Gothic"/>
                <a:cs typeface="Century Gothic"/>
                <a:sym typeface="Century Gothic"/>
              </a:rPr>
              <a:t>Mapping a new life in Christ according to a </a:t>
            </a:r>
            <a:br>
              <a:rPr lang="en-US" sz="3200" dirty="0">
                <a:solidFill>
                  <a:srgbClr val="F58F40"/>
                </a:solidFill>
                <a:latin typeface="Myriad Apple Text" panose="02000400000000000000" pitchFamily="2" charset="0"/>
                <a:ea typeface="Century Gothic"/>
                <a:cs typeface="Century Gothic"/>
                <a:sym typeface="Century Gothic"/>
              </a:rPr>
            </a:br>
            <a:r>
              <a:rPr lang="en-US" sz="3200" dirty="0">
                <a:solidFill>
                  <a:srgbClr val="F58F40"/>
                </a:solidFill>
                <a:latin typeface="Myriad Apple Text" panose="02000400000000000000" pitchFamily="2" charset="0"/>
                <a:ea typeface="Century Gothic"/>
                <a:cs typeface="Century Gothic"/>
                <a:sym typeface="Century Gothic"/>
              </a:rPr>
              <a:t>Biblical True^North</a:t>
            </a:r>
            <a:endParaRPr sz="3200" dirty="0">
              <a:solidFill>
                <a:srgbClr val="F58F40"/>
              </a:solidFill>
              <a:latin typeface="Myriad Apple Text" panose="02000400000000000000" pitchFamily="2" charset="0"/>
              <a:ea typeface="Century Gothic"/>
              <a:cs typeface="Century Gothic"/>
              <a:sym typeface="Century Gothic"/>
            </a:endParaRPr>
          </a:p>
        </p:txBody>
      </p:sp>
      <p:pic>
        <p:nvPicPr>
          <p:cNvPr id="3" name="Picture 2">
            <a:extLst>
              <a:ext uri="{FF2B5EF4-FFF2-40B4-BE49-F238E27FC236}">
                <a16:creationId xmlns:a16="http://schemas.microsoft.com/office/drawing/2014/main" id="{F0045C7F-18D2-FB46-9346-CBEFC3B7AAF4}"/>
              </a:ext>
            </a:extLst>
          </p:cNvPr>
          <p:cNvPicPr>
            <a:picLocks noChangeAspect="1"/>
          </p:cNvPicPr>
          <p:nvPr/>
        </p:nvPicPr>
        <p:blipFill rotWithShape="1">
          <a:blip r:embed="rId4">
            <a:extLst>
              <a:ext uri="{28A0092B-C50C-407E-A947-70E740481C1C}">
                <a14:useLocalDpi xmlns:a14="http://schemas.microsoft.com/office/drawing/2010/main" val="0"/>
              </a:ext>
            </a:extLst>
          </a:blip>
          <a:srcRect t="79197"/>
          <a:stretch/>
        </p:blipFill>
        <p:spPr>
          <a:xfrm>
            <a:off x="3183919" y="2604051"/>
            <a:ext cx="8515712" cy="13932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FA2A89F1-8804-1F41-BB2C-306B76FB0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3" name="Title 1"/>
          <p:cNvSpPr txBox="1">
            <a:spLocks noChangeAspect="1"/>
          </p:cNvSpPr>
          <p:nvPr/>
        </p:nvSpPr>
        <p:spPr>
          <a:xfrm>
            <a:off x="718457" y="1606063"/>
            <a:ext cx="10515600" cy="4839258"/>
          </a:xfrm>
          <a:prstGeom prst="rect">
            <a:avLst/>
          </a:prstGeom>
          <a:effectLst>
            <a:softEdge rad="0"/>
          </a:effectLst>
        </p:spPr>
        <p:txBody>
          <a:bodyPr anchor="ctr" anchorCtr="0">
            <a:noAutofit/>
          </a:bodyPr>
          <a:lstStyle>
            <a:lvl1pPr algn="ctr" defTabSz="914400" rtl="0" eaLnBrk="1" latinLnBrk="0" hangingPunct="1">
              <a:lnSpc>
                <a:spcPct val="90000"/>
              </a:lnSpc>
              <a:spcBef>
                <a:spcPct val="0"/>
              </a:spcBef>
              <a:buNone/>
              <a:defRPr sz="4800" b="0" kern="1200" baseline="0">
                <a:solidFill>
                  <a:schemeClr val="tx1"/>
                </a:solidFill>
                <a:latin typeface="Avenir Next" panose="020B0503020202020204" pitchFamily="34" charset="0"/>
                <a:ea typeface="+mj-ea"/>
                <a:cs typeface="+mj-cs"/>
              </a:defRPr>
            </a:lvl1pPr>
          </a:lstStyle>
          <a:p>
            <a:r>
              <a:rPr lang="en-US" sz="3600" dirty="0"/>
              <a:t> </a:t>
            </a:r>
            <a:r>
              <a:rPr lang="en-US" sz="3600" dirty="0">
                <a:solidFill>
                  <a:schemeClr val="bg1"/>
                </a:solidFill>
              </a:rPr>
              <a:t> </a:t>
            </a:r>
            <a:r>
              <a:rPr lang="en-US" sz="4400" dirty="0">
                <a:solidFill>
                  <a:schemeClr val="bg1"/>
                </a:solidFill>
              </a:rPr>
              <a:t> </a:t>
            </a:r>
            <a:r>
              <a:rPr lang="en-US" sz="4400" baseline="30000" dirty="0">
                <a:solidFill>
                  <a:schemeClr val="bg1"/>
                </a:solidFill>
              </a:rPr>
              <a:t>23</a:t>
            </a:r>
            <a:r>
              <a:rPr lang="en-US" sz="4400" dirty="0">
                <a:solidFill>
                  <a:schemeClr val="bg1"/>
                </a:solidFill>
              </a:rPr>
              <a:t> "And the one on whom seed was sown on the good soil, </a:t>
            </a:r>
            <a:r>
              <a:rPr lang="en-US" sz="4400" i="1" u="sng" dirty="0">
                <a:solidFill>
                  <a:schemeClr val="bg1"/>
                </a:solidFill>
              </a:rPr>
              <a:t>this is the man who hears the word and understands it</a:t>
            </a:r>
            <a:r>
              <a:rPr lang="en-US" sz="4400" dirty="0">
                <a:solidFill>
                  <a:schemeClr val="bg1"/>
                </a:solidFill>
              </a:rPr>
              <a:t>; who indeed bears fruit, and brings forth, some a hundredfold, some sixty, and some thirty." (Matt. 13:23 NAS)</a:t>
            </a:r>
          </a:p>
        </p:txBody>
      </p:sp>
      <p:sp>
        <p:nvSpPr>
          <p:cNvPr id="6" name="Title 1"/>
          <p:cNvSpPr>
            <a:spLocks noGrp="1"/>
          </p:cNvSpPr>
          <p:nvPr>
            <p:ph type="title"/>
          </p:nvPr>
        </p:nvSpPr>
        <p:spPr>
          <a:xfrm>
            <a:off x="433644" y="309082"/>
            <a:ext cx="11473543" cy="1431892"/>
          </a:xfrm>
        </p:spPr>
        <p:txBody>
          <a:bodyPr>
            <a:noAutofit/>
          </a:bodyPr>
          <a:lstStyle/>
          <a:p>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r>
              <a:rPr lang="en-US" altLang="x-none" sz="6000" b="1" dirty="0">
                <a:solidFill>
                  <a:schemeClr val="bg1"/>
                </a:solidFill>
              </a:rPr>
              <a:t>Why a Second Reading?</a:t>
            </a:r>
            <a:br>
              <a:rPr lang="en-US" altLang="x-none" sz="6000" b="1" dirty="0">
                <a:solidFill>
                  <a:schemeClr val="bg1"/>
                </a:solidFill>
              </a:rPr>
            </a:br>
            <a:br>
              <a:rPr lang="en-US" altLang="x-none" sz="6000" b="1" dirty="0">
                <a:solidFill>
                  <a:srgbClr val="FF4C49"/>
                </a:solidFill>
              </a:rPr>
            </a:br>
            <a:r>
              <a:rPr lang="en-US" altLang="x-none" sz="6600" b="1" dirty="0">
                <a:solidFill>
                  <a:srgbClr val="FF4C49"/>
                </a:solidFill>
              </a:rPr>
              <a:t> </a:t>
            </a:r>
            <a:br>
              <a:rPr lang="en-US" altLang="x-none" sz="5400" dirty="0"/>
            </a:br>
            <a:br>
              <a:rPr lang="en-US" altLang="x-none" sz="6000" b="1" dirty="0">
                <a:solidFill>
                  <a:srgbClr val="FF4C49"/>
                </a:solidFill>
              </a:rPr>
            </a:br>
            <a:r>
              <a:rPr lang="en-US" altLang="x-none" sz="6600" b="1" dirty="0">
                <a:solidFill>
                  <a:srgbClr val="FF4C49"/>
                </a:solidFill>
              </a:rPr>
              <a:t> </a:t>
            </a:r>
            <a:br>
              <a:rPr lang="en-US" altLang="x-none" sz="5400" dirty="0"/>
            </a:br>
            <a:endParaRPr lang="en-US" altLang="x-none" sz="5400" dirty="0"/>
          </a:p>
        </p:txBody>
      </p:sp>
    </p:spTree>
    <p:extLst>
      <p:ext uri="{BB962C8B-B14F-4D97-AF65-F5344CB8AC3E}">
        <p14:creationId xmlns:p14="http://schemas.microsoft.com/office/powerpoint/2010/main" val="277447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AF15F87-CA1A-1B40-9D0B-39A15FB3F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3" name="Title 1"/>
          <p:cNvSpPr txBox="1">
            <a:spLocks noChangeAspect="1"/>
          </p:cNvSpPr>
          <p:nvPr/>
        </p:nvSpPr>
        <p:spPr>
          <a:xfrm>
            <a:off x="718457" y="2218543"/>
            <a:ext cx="10515600" cy="4226777"/>
          </a:xfrm>
          <a:prstGeom prst="rect">
            <a:avLst/>
          </a:prstGeom>
          <a:effectLst>
            <a:softEdge rad="0"/>
          </a:effectLst>
        </p:spPr>
        <p:txBody>
          <a:bodyPr anchor="ctr" anchorCtr="0">
            <a:noAutofit/>
          </a:bodyPr>
          <a:lstStyle>
            <a:lvl1pPr algn="ctr" defTabSz="914400" rtl="0" eaLnBrk="1" latinLnBrk="0" hangingPunct="1">
              <a:lnSpc>
                <a:spcPct val="90000"/>
              </a:lnSpc>
              <a:spcBef>
                <a:spcPct val="0"/>
              </a:spcBef>
              <a:buNone/>
              <a:defRPr sz="4800" b="0" kern="1200" baseline="0">
                <a:solidFill>
                  <a:schemeClr val="tx1"/>
                </a:solidFill>
                <a:latin typeface="Avenir Next" panose="020B0503020202020204" pitchFamily="34" charset="0"/>
                <a:ea typeface="+mj-ea"/>
                <a:cs typeface="+mj-cs"/>
              </a:defRPr>
            </a:lvl1pPr>
          </a:lstStyle>
          <a:p>
            <a:pPr algn="l"/>
            <a:r>
              <a:rPr lang="en-US" sz="4400" baseline="30000" dirty="0">
                <a:solidFill>
                  <a:schemeClr val="bg1"/>
                </a:solidFill>
              </a:rPr>
              <a:t>25</a:t>
            </a:r>
            <a:r>
              <a:rPr lang="en-US" sz="4400" dirty="0">
                <a:solidFill>
                  <a:schemeClr val="bg1"/>
                </a:solidFill>
              </a:rPr>
              <a:t> On one occasion an expert in the law stood up to test Jesus. "Teacher," he asked, "what must I do to inherit eternal life?” </a:t>
            </a:r>
          </a:p>
          <a:p>
            <a:pPr algn="l"/>
            <a:r>
              <a:rPr lang="en-US" sz="4400" baseline="30000" dirty="0">
                <a:solidFill>
                  <a:schemeClr val="bg1"/>
                </a:solidFill>
              </a:rPr>
              <a:t>26</a:t>
            </a:r>
            <a:r>
              <a:rPr lang="en-US" sz="4400" dirty="0">
                <a:solidFill>
                  <a:schemeClr val="bg1"/>
                </a:solidFill>
              </a:rPr>
              <a:t> "</a:t>
            </a:r>
            <a:r>
              <a:rPr lang="en-US" sz="4400" i="1" u="sng" dirty="0">
                <a:solidFill>
                  <a:schemeClr val="bg1"/>
                </a:solidFill>
              </a:rPr>
              <a:t>What is written in the Law</a:t>
            </a:r>
            <a:r>
              <a:rPr lang="en-US" sz="4400" dirty="0">
                <a:solidFill>
                  <a:schemeClr val="bg1"/>
                </a:solidFill>
              </a:rPr>
              <a:t>?" he replied. "</a:t>
            </a:r>
            <a:r>
              <a:rPr lang="en-US" sz="4400" i="1" u="sng" dirty="0">
                <a:solidFill>
                  <a:schemeClr val="bg1"/>
                </a:solidFill>
              </a:rPr>
              <a:t>How do you read it</a:t>
            </a:r>
            <a:r>
              <a:rPr lang="en-US" sz="4400" dirty="0">
                <a:solidFill>
                  <a:schemeClr val="bg1"/>
                </a:solidFill>
              </a:rPr>
              <a:t>?"</a:t>
            </a:r>
          </a:p>
          <a:p>
            <a:pPr algn="l"/>
            <a:r>
              <a:rPr lang="en-US" sz="4400" dirty="0">
                <a:solidFill>
                  <a:schemeClr val="bg1"/>
                </a:solidFill>
              </a:rPr>
              <a:t> (Lk. 10:25-26 NIV)</a:t>
            </a:r>
          </a:p>
        </p:txBody>
      </p:sp>
      <p:sp>
        <p:nvSpPr>
          <p:cNvPr id="6" name="Title 1"/>
          <p:cNvSpPr>
            <a:spLocks noGrp="1"/>
          </p:cNvSpPr>
          <p:nvPr>
            <p:ph type="title"/>
          </p:nvPr>
        </p:nvSpPr>
        <p:spPr>
          <a:xfrm>
            <a:off x="433644" y="309082"/>
            <a:ext cx="11473543" cy="1431892"/>
          </a:xfrm>
        </p:spPr>
        <p:txBody>
          <a:bodyPr>
            <a:noAutofit/>
          </a:bodyPr>
          <a:lstStyle/>
          <a:p>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r>
              <a:rPr lang="en-US" altLang="x-none" sz="6000" b="1" dirty="0">
                <a:solidFill>
                  <a:schemeClr val="bg1"/>
                </a:solidFill>
              </a:rPr>
              <a:t>Why a Second Reading?</a:t>
            </a:r>
            <a:br>
              <a:rPr lang="en-US" altLang="x-none" sz="6000" b="1" dirty="0">
                <a:solidFill>
                  <a:schemeClr val="bg1"/>
                </a:solidFill>
              </a:rPr>
            </a:br>
            <a:br>
              <a:rPr lang="en-US" altLang="x-none" sz="6000" b="1" dirty="0">
                <a:solidFill>
                  <a:srgbClr val="FF4C49"/>
                </a:solidFill>
              </a:rPr>
            </a:br>
            <a:r>
              <a:rPr lang="en-US" altLang="x-none" sz="6600" b="1" dirty="0">
                <a:solidFill>
                  <a:srgbClr val="FF4C49"/>
                </a:solidFill>
              </a:rPr>
              <a:t> </a:t>
            </a:r>
            <a:br>
              <a:rPr lang="en-US" altLang="x-none" sz="5400" dirty="0"/>
            </a:br>
            <a:br>
              <a:rPr lang="en-US" altLang="x-none" sz="6000" b="1" dirty="0">
                <a:solidFill>
                  <a:srgbClr val="FF4C49"/>
                </a:solidFill>
              </a:rPr>
            </a:br>
            <a:r>
              <a:rPr lang="en-US" altLang="x-none" sz="6600" b="1" dirty="0">
                <a:solidFill>
                  <a:srgbClr val="FF4C49"/>
                </a:solidFill>
              </a:rPr>
              <a:t> </a:t>
            </a:r>
            <a:br>
              <a:rPr lang="en-US" altLang="x-none" sz="5400" dirty="0"/>
            </a:br>
            <a:endParaRPr lang="en-US" altLang="x-none" sz="5400" dirty="0"/>
          </a:p>
        </p:txBody>
      </p:sp>
    </p:spTree>
    <p:extLst>
      <p:ext uri="{BB962C8B-B14F-4D97-AF65-F5344CB8AC3E}">
        <p14:creationId xmlns:p14="http://schemas.microsoft.com/office/powerpoint/2010/main" val="240267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AF15F87-CA1A-1B40-9D0B-39A15FB3F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3" name="Title 1"/>
          <p:cNvSpPr txBox="1">
            <a:spLocks noChangeAspect="1"/>
          </p:cNvSpPr>
          <p:nvPr/>
        </p:nvSpPr>
        <p:spPr>
          <a:xfrm>
            <a:off x="1648739" y="2018385"/>
            <a:ext cx="10073569" cy="4226777"/>
          </a:xfrm>
          <a:prstGeom prst="rect">
            <a:avLst/>
          </a:prstGeom>
          <a:effectLst>
            <a:softEdge rad="0"/>
          </a:effectLst>
        </p:spPr>
        <p:txBody>
          <a:bodyPr anchor="ctr" anchorCtr="0">
            <a:noAutofit/>
          </a:bodyPr>
          <a:lstStyle>
            <a:lvl1pPr algn="ctr" defTabSz="914400" rtl="0" eaLnBrk="1" latinLnBrk="0" hangingPunct="1">
              <a:lnSpc>
                <a:spcPct val="90000"/>
              </a:lnSpc>
              <a:spcBef>
                <a:spcPct val="0"/>
              </a:spcBef>
              <a:buNone/>
              <a:defRPr sz="4800" b="0" kern="1200" baseline="0">
                <a:solidFill>
                  <a:schemeClr val="tx1"/>
                </a:solidFill>
                <a:latin typeface="Avenir Next" panose="020B0503020202020204" pitchFamily="34" charset="0"/>
                <a:ea typeface="+mj-ea"/>
                <a:cs typeface="+mj-cs"/>
              </a:defRPr>
            </a:lvl1pPr>
          </a:lstStyle>
          <a:p>
            <a:pPr algn="l"/>
            <a:r>
              <a:rPr lang="en-US" sz="3600" b="1" dirty="0">
                <a:solidFill>
                  <a:schemeClr val="bg1"/>
                </a:solidFill>
              </a:rPr>
              <a:t>Regarding “Interpretation”… See also</a:t>
            </a:r>
          </a:p>
          <a:p>
            <a:pPr marL="571500" indent="-571500" algn="l">
              <a:buFont typeface="Arial" panose="020B0604020202020204" pitchFamily="34" charset="0"/>
              <a:buChar char="•"/>
            </a:pPr>
            <a:r>
              <a:rPr lang="en-US" sz="3600" dirty="0">
                <a:solidFill>
                  <a:schemeClr val="bg1"/>
                </a:solidFill>
              </a:rPr>
              <a:t>John 1:18</a:t>
            </a:r>
          </a:p>
          <a:p>
            <a:pPr marL="571500" indent="-571500" algn="l">
              <a:buFont typeface="Arial" panose="020B0604020202020204" pitchFamily="34" charset="0"/>
              <a:buChar char="•"/>
            </a:pPr>
            <a:r>
              <a:rPr lang="en-US" sz="3600" dirty="0">
                <a:solidFill>
                  <a:schemeClr val="bg1"/>
                </a:solidFill>
              </a:rPr>
              <a:t>Luke 24:27 &amp; 24:45</a:t>
            </a:r>
          </a:p>
          <a:p>
            <a:pPr marL="571500" indent="-571500" algn="l">
              <a:buFont typeface="Arial" panose="020B0604020202020204" pitchFamily="34" charset="0"/>
              <a:buChar char="•"/>
            </a:pPr>
            <a:r>
              <a:rPr lang="en-US" sz="3600" dirty="0">
                <a:solidFill>
                  <a:schemeClr val="bg1"/>
                </a:solidFill>
              </a:rPr>
              <a:t>Acts 8:30-31</a:t>
            </a:r>
          </a:p>
          <a:p>
            <a:pPr marL="571500" indent="-571500" algn="l">
              <a:buFont typeface="Arial" panose="020B0604020202020204" pitchFamily="34" charset="0"/>
              <a:buChar char="•"/>
            </a:pPr>
            <a:r>
              <a:rPr lang="en-US" sz="3600" dirty="0">
                <a:solidFill>
                  <a:schemeClr val="bg1"/>
                </a:solidFill>
              </a:rPr>
              <a:t>Nehemiah 8:8</a:t>
            </a:r>
          </a:p>
          <a:p>
            <a:pPr marL="571500" indent="-571500" algn="l">
              <a:buFont typeface="Arial" panose="020B0604020202020204" pitchFamily="34" charset="0"/>
              <a:buChar char="•"/>
            </a:pPr>
            <a:r>
              <a:rPr lang="en-US" sz="3600" dirty="0">
                <a:solidFill>
                  <a:schemeClr val="bg1"/>
                </a:solidFill>
              </a:rPr>
              <a:t>Matthew 5:17-48</a:t>
            </a:r>
            <a:endParaRPr lang="en-US" sz="3600" b="1" dirty="0">
              <a:solidFill>
                <a:schemeClr val="bg1"/>
              </a:solidFill>
            </a:endParaRPr>
          </a:p>
          <a:p>
            <a:pPr marL="571500" indent="-571500" algn="l">
              <a:buFont typeface="Arial" panose="020B0604020202020204" pitchFamily="34" charset="0"/>
              <a:buChar char="•"/>
            </a:pPr>
            <a:r>
              <a:rPr lang="en-US" sz="3600" dirty="0">
                <a:solidFill>
                  <a:schemeClr val="bg1"/>
                </a:solidFill>
              </a:rPr>
              <a:t>Luke 12:56</a:t>
            </a:r>
          </a:p>
          <a:p>
            <a:pPr marL="571500" indent="-571500" algn="l">
              <a:buFont typeface="Arial" panose="020B0604020202020204" pitchFamily="34" charset="0"/>
              <a:buChar char="•"/>
            </a:pPr>
            <a:r>
              <a:rPr lang="en-US" sz="3600" dirty="0">
                <a:solidFill>
                  <a:schemeClr val="bg1"/>
                </a:solidFill>
              </a:rPr>
              <a:t>Acts 10:8; 15:12,14</a:t>
            </a:r>
          </a:p>
          <a:p>
            <a:endParaRPr lang="en-US" sz="4000" dirty="0">
              <a:solidFill>
                <a:schemeClr val="bg1"/>
              </a:solidFill>
            </a:endParaRPr>
          </a:p>
        </p:txBody>
      </p:sp>
      <p:sp>
        <p:nvSpPr>
          <p:cNvPr id="6" name="Title 1"/>
          <p:cNvSpPr>
            <a:spLocks noGrp="1"/>
          </p:cNvSpPr>
          <p:nvPr>
            <p:ph type="title"/>
          </p:nvPr>
        </p:nvSpPr>
        <p:spPr>
          <a:xfrm>
            <a:off x="433644" y="309082"/>
            <a:ext cx="11473543" cy="1431892"/>
          </a:xfrm>
        </p:spPr>
        <p:txBody>
          <a:bodyPr>
            <a:noAutofit/>
          </a:bodyPr>
          <a:lstStyle/>
          <a:p>
            <a:br>
              <a:rPr lang="en-US" altLang="x-none" sz="6000" b="1" dirty="0">
                <a:solidFill>
                  <a:srgbClr val="FF4C49"/>
                </a:solidFill>
              </a:rPr>
            </a:br>
            <a:r>
              <a:rPr lang="en-US" altLang="x-none" sz="6000" b="1" dirty="0">
                <a:solidFill>
                  <a:schemeClr val="bg1"/>
                </a:solidFill>
              </a:rPr>
              <a:t>Why a Second Reading</a:t>
            </a:r>
            <a:r>
              <a:rPr lang="en-US" altLang="x-none" sz="6600" b="1" dirty="0">
                <a:solidFill>
                  <a:srgbClr val="FF4C49"/>
                </a:solidFill>
              </a:rPr>
              <a:t> </a:t>
            </a:r>
            <a:br>
              <a:rPr lang="en-US" altLang="x-none" sz="5400" dirty="0"/>
            </a:br>
            <a:endParaRPr lang="en-US" altLang="x-none" sz="5400" dirty="0"/>
          </a:p>
        </p:txBody>
      </p:sp>
    </p:spTree>
    <p:extLst>
      <p:ext uri="{BB962C8B-B14F-4D97-AF65-F5344CB8AC3E}">
        <p14:creationId xmlns:p14="http://schemas.microsoft.com/office/powerpoint/2010/main" val="425797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5D3B677-DABB-6541-B564-79065886E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478615" y="586850"/>
            <a:ext cx="11473543" cy="1431892"/>
          </a:xfrm>
        </p:spPr>
        <p:txBody>
          <a:bodyPr>
            <a:noAutofit/>
          </a:bodyPr>
          <a:lstStyle/>
          <a:p>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r>
              <a:rPr lang="en-US" altLang="x-none" sz="6000" b="1" dirty="0">
                <a:solidFill>
                  <a:schemeClr val="bg1"/>
                </a:solidFill>
              </a:rPr>
              <a:t>Why a Second Reading?</a:t>
            </a:r>
            <a:br>
              <a:rPr lang="en-US" altLang="x-none" sz="6000" b="1" dirty="0">
                <a:solidFill>
                  <a:schemeClr val="bg1"/>
                </a:solidFill>
              </a:rPr>
            </a:br>
            <a:br>
              <a:rPr lang="en-US" altLang="x-none" sz="6000" b="1" dirty="0">
                <a:solidFill>
                  <a:srgbClr val="FF4C49"/>
                </a:solidFill>
              </a:rPr>
            </a:br>
            <a:r>
              <a:rPr lang="en-US" altLang="x-none" sz="6600" b="1" dirty="0">
                <a:solidFill>
                  <a:srgbClr val="FF4C49"/>
                </a:solidFill>
              </a:rPr>
              <a:t> </a:t>
            </a:r>
            <a:br>
              <a:rPr lang="en-US" altLang="x-none" sz="5400" dirty="0"/>
            </a:br>
            <a:br>
              <a:rPr lang="en-US" altLang="x-none" sz="6000" b="1" dirty="0">
                <a:solidFill>
                  <a:srgbClr val="FF4C49"/>
                </a:solidFill>
              </a:rPr>
            </a:br>
            <a:r>
              <a:rPr lang="en-US" altLang="x-none" sz="6600" b="1" dirty="0">
                <a:solidFill>
                  <a:srgbClr val="FF4C49"/>
                </a:solidFill>
              </a:rPr>
              <a:t> </a:t>
            </a:r>
            <a:br>
              <a:rPr lang="en-US" altLang="x-none" sz="5400" dirty="0"/>
            </a:br>
            <a:endParaRPr lang="en-US" altLang="x-none" sz="5400" dirty="0"/>
          </a:p>
        </p:txBody>
      </p:sp>
      <p:sp>
        <p:nvSpPr>
          <p:cNvPr id="3" name="Title 1"/>
          <p:cNvSpPr txBox="1">
            <a:spLocks noChangeAspect="1"/>
          </p:cNvSpPr>
          <p:nvPr/>
        </p:nvSpPr>
        <p:spPr>
          <a:xfrm>
            <a:off x="957586" y="2158915"/>
            <a:ext cx="10515600" cy="4112235"/>
          </a:xfrm>
          <a:prstGeom prst="rect">
            <a:avLst/>
          </a:prstGeom>
          <a:effectLst>
            <a:softEdge rad="0"/>
          </a:effectLst>
        </p:spPr>
        <p:txBody>
          <a:bodyPr anchor="ctr" anchorCtr="0">
            <a:noAutofit/>
          </a:bodyPr>
          <a:lstStyle>
            <a:lvl1pPr algn="ctr" defTabSz="914400" rtl="0" eaLnBrk="1" latinLnBrk="0" hangingPunct="1">
              <a:lnSpc>
                <a:spcPct val="90000"/>
              </a:lnSpc>
              <a:spcBef>
                <a:spcPct val="0"/>
              </a:spcBef>
              <a:buNone/>
              <a:defRPr sz="4800" b="0" kern="1200" baseline="0">
                <a:solidFill>
                  <a:schemeClr val="tx1"/>
                </a:solidFill>
                <a:latin typeface="Avenir Next" panose="020B0503020202020204" pitchFamily="34" charset="0"/>
                <a:ea typeface="+mj-ea"/>
                <a:cs typeface="+mj-cs"/>
              </a:defRPr>
            </a:lvl1pPr>
          </a:lstStyle>
          <a:p>
            <a:pPr marL="1143000" indent="-1143000" algn="l">
              <a:lnSpc>
                <a:spcPct val="120000"/>
              </a:lnSpc>
              <a:buFont typeface="+mj-lt"/>
              <a:buAutoNum type="arabicPeriod"/>
            </a:pPr>
            <a:r>
              <a:rPr lang="en-US" altLang="x-none" sz="4400" dirty="0">
                <a:solidFill>
                  <a:schemeClr val="bg1"/>
                </a:solidFill>
              </a:rPr>
              <a:t>Because Scripture (esp. Jesus) insists upon it as an essential ingredient in Disciple-Making</a:t>
            </a:r>
          </a:p>
          <a:p>
            <a:pPr marL="1143000" indent="-1143000" algn="l">
              <a:lnSpc>
                <a:spcPct val="120000"/>
              </a:lnSpc>
              <a:buFont typeface="+mj-lt"/>
              <a:buAutoNum type="arabicPeriod"/>
            </a:pPr>
            <a:r>
              <a:rPr lang="en-US" altLang="x-none" sz="4400" b="1" dirty="0">
                <a:solidFill>
                  <a:schemeClr val="bg1"/>
                </a:solidFill>
              </a:rPr>
              <a:t>Because it is the Wesleyan Way of Disciple-making</a:t>
            </a:r>
          </a:p>
          <a:p>
            <a:pPr marL="1143000" indent="-1143000" algn="l">
              <a:lnSpc>
                <a:spcPct val="120000"/>
              </a:lnSpc>
              <a:buFont typeface="+mj-lt"/>
              <a:buAutoNum type="arabicPeriod"/>
            </a:pPr>
            <a:endParaRPr lang="en-US" altLang="x-none" sz="4400" b="1" dirty="0">
              <a:solidFill>
                <a:schemeClr val="bg1"/>
              </a:solidFill>
            </a:endParaRPr>
          </a:p>
          <a:p>
            <a:pPr marL="1600200" lvl="1" indent="-1143000">
              <a:lnSpc>
                <a:spcPct val="120000"/>
              </a:lnSpc>
              <a:buFont typeface="+mj-lt"/>
              <a:buAutoNum type="arabicPeriod"/>
            </a:pPr>
            <a:r>
              <a:rPr lang="en-US" altLang="x-none" sz="400" dirty="0">
                <a:solidFill>
                  <a:schemeClr val="bg1"/>
                </a:solidFill>
              </a:rPr>
              <a:t> </a:t>
            </a:r>
          </a:p>
        </p:txBody>
      </p:sp>
    </p:spTree>
    <p:extLst>
      <p:ext uri="{BB962C8B-B14F-4D97-AF65-F5344CB8AC3E}">
        <p14:creationId xmlns:p14="http://schemas.microsoft.com/office/powerpoint/2010/main" val="7276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F214F07-9D79-6C4C-AC47-07C26ED41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718457" y="586850"/>
            <a:ext cx="11473543" cy="1431892"/>
          </a:xfrm>
        </p:spPr>
        <p:txBody>
          <a:bodyPr>
            <a:noAutofit/>
          </a:bodyPr>
          <a:lstStyle/>
          <a:p>
            <a:pPr algn="l"/>
            <a:r>
              <a:rPr lang="en-US" sz="5400" b="1" dirty="0">
                <a:solidFill>
                  <a:schemeClr val="bg1"/>
                </a:solidFill>
              </a:rPr>
              <a:t>Let’s Create a Wesleyan Culture of  Disciple-making plan</a:t>
            </a:r>
          </a:p>
        </p:txBody>
      </p:sp>
      <p:sp>
        <p:nvSpPr>
          <p:cNvPr id="3" name="Title 1"/>
          <p:cNvSpPr txBox="1">
            <a:spLocks noChangeAspect="1"/>
          </p:cNvSpPr>
          <p:nvPr/>
        </p:nvSpPr>
        <p:spPr>
          <a:xfrm>
            <a:off x="718457" y="2018742"/>
            <a:ext cx="10979971" cy="4278923"/>
          </a:xfrm>
          <a:prstGeom prst="rect">
            <a:avLst/>
          </a:prstGeom>
          <a:effectLst>
            <a:softEdge rad="0"/>
          </a:effectLst>
        </p:spPr>
        <p:txBody>
          <a:bodyPr anchor="ctr" anchorCtr="0">
            <a:noAutofit/>
          </a:bodyPr>
          <a:lstStyle>
            <a:lvl1pPr algn="ctr" defTabSz="914400" rtl="0" eaLnBrk="1" latinLnBrk="0" hangingPunct="1">
              <a:lnSpc>
                <a:spcPct val="90000"/>
              </a:lnSpc>
              <a:spcBef>
                <a:spcPct val="0"/>
              </a:spcBef>
              <a:buNone/>
              <a:defRPr sz="4800" b="0" kern="1200" baseline="0">
                <a:solidFill>
                  <a:schemeClr val="tx1"/>
                </a:solidFill>
                <a:latin typeface="Avenir Next" panose="020B0503020202020204" pitchFamily="34" charset="0"/>
                <a:ea typeface="+mj-ea"/>
                <a:cs typeface="+mj-cs"/>
              </a:defRPr>
            </a:lvl1pPr>
          </a:lstStyle>
          <a:p>
            <a:pPr algn="l"/>
            <a:r>
              <a:rPr lang="en-US" sz="4400" b="1" i="1" dirty="0">
                <a:solidFill>
                  <a:schemeClr val="bg1"/>
                </a:solidFill>
              </a:rPr>
              <a:t>5 Means of Grace </a:t>
            </a:r>
          </a:p>
          <a:p>
            <a:pPr algn="l"/>
            <a:r>
              <a:rPr lang="en-US" sz="3600" dirty="0">
                <a:solidFill>
                  <a:schemeClr val="bg1"/>
                </a:solidFill>
              </a:rPr>
              <a:t>Wesley also called this “Working the ways of God.” </a:t>
            </a:r>
          </a:p>
          <a:p>
            <a:pPr marL="742950" lvl="0" indent="-742950" algn="l">
              <a:buFont typeface="+mj-lt"/>
              <a:buAutoNum type="arabicPeriod"/>
            </a:pPr>
            <a:r>
              <a:rPr lang="en-US" sz="3600" dirty="0">
                <a:solidFill>
                  <a:schemeClr val="bg1"/>
                </a:solidFill>
              </a:rPr>
              <a:t>Lord’s Supper</a:t>
            </a:r>
          </a:p>
          <a:p>
            <a:pPr marL="742950" lvl="0" indent="-742950" algn="l">
              <a:buFont typeface="+mj-lt"/>
              <a:buAutoNum type="arabicPeriod"/>
            </a:pPr>
            <a:r>
              <a:rPr lang="en-US" sz="3600" dirty="0">
                <a:solidFill>
                  <a:schemeClr val="bg1"/>
                </a:solidFill>
              </a:rPr>
              <a:t>Fasting</a:t>
            </a:r>
          </a:p>
          <a:p>
            <a:pPr marL="742950" lvl="0" indent="-742950" algn="l">
              <a:buFont typeface="+mj-lt"/>
              <a:buAutoNum type="arabicPeriod"/>
            </a:pPr>
            <a:r>
              <a:rPr lang="en-US" sz="3600" dirty="0">
                <a:solidFill>
                  <a:schemeClr val="bg1"/>
                </a:solidFill>
              </a:rPr>
              <a:t>Prayer</a:t>
            </a:r>
          </a:p>
          <a:p>
            <a:pPr marL="742950" lvl="0" indent="-742950" algn="l">
              <a:buFont typeface="+mj-lt"/>
              <a:buAutoNum type="arabicPeriod"/>
            </a:pPr>
            <a:r>
              <a:rPr lang="en-US" sz="3600" dirty="0">
                <a:solidFill>
                  <a:schemeClr val="bg1"/>
                </a:solidFill>
              </a:rPr>
              <a:t>Searching of the Scriptures (= STUDY not read)</a:t>
            </a:r>
          </a:p>
          <a:p>
            <a:pPr marL="742950" indent="-742950" algn="l">
              <a:buFont typeface="+mj-lt"/>
              <a:buAutoNum type="arabicPeriod"/>
            </a:pPr>
            <a:r>
              <a:rPr lang="en-US" sz="3600" dirty="0">
                <a:solidFill>
                  <a:schemeClr val="bg1"/>
                </a:solidFill>
              </a:rPr>
              <a:t>Christian Conferencing </a:t>
            </a:r>
            <a:r>
              <a:rPr lang="en-US" altLang="x-none" sz="3600" dirty="0">
                <a:solidFill>
                  <a:schemeClr val="bg1"/>
                </a:solidFill>
              </a:rPr>
              <a:t> (Society Meetings, Class Meetings &amp; Wesley Bands)</a:t>
            </a:r>
          </a:p>
        </p:txBody>
      </p:sp>
    </p:spTree>
    <p:extLst>
      <p:ext uri="{BB962C8B-B14F-4D97-AF65-F5344CB8AC3E}">
        <p14:creationId xmlns:p14="http://schemas.microsoft.com/office/powerpoint/2010/main" val="17730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B1D3DF4-CC00-0848-94A9-3515E5BEA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642827" y="1467253"/>
            <a:ext cx="11190514" cy="3882709"/>
          </a:xfrm>
        </p:spPr>
        <p:txBody>
          <a:bodyPr>
            <a:no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br>
              <a:rPr lang="en-US" sz="3200" kern="1200" dirty="0">
                <a:solidFill>
                  <a:schemeClr val="bg1"/>
                </a:solidFill>
              </a:rPr>
            </a:br>
            <a:br>
              <a:rPr lang="en-US" sz="3200" i="1" kern="1200" dirty="0">
                <a:solidFill>
                  <a:schemeClr val="bg1"/>
                </a:solidFill>
              </a:rPr>
            </a:br>
            <a:r>
              <a:rPr lang="en-US" sz="4000" b="1" u="sng" kern="1200" dirty="0">
                <a:solidFill>
                  <a:schemeClr val="bg1"/>
                </a:solidFill>
                <a:latin typeface="Avenir Next" panose="020B0503020202020204" pitchFamily="34" charset="0"/>
              </a:rPr>
              <a:t>The Historical Question</a:t>
            </a:r>
            <a:r>
              <a:rPr lang="en-US" sz="4000" i="1" kern="1200" dirty="0">
                <a:solidFill>
                  <a:schemeClr val="bg1"/>
                </a:solidFill>
                <a:latin typeface="Avenir Next" panose="020B0503020202020204" pitchFamily="34" charset="0"/>
              </a:rPr>
              <a:t>: </a:t>
            </a:r>
            <a:br>
              <a:rPr lang="en-US" sz="4000" i="1" kern="1200" dirty="0">
                <a:solidFill>
                  <a:schemeClr val="bg1"/>
                </a:solidFill>
                <a:latin typeface="Avenir Next" panose="020B0503020202020204" pitchFamily="34" charset="0"/>
              </a:rPr>
            </a:br>
            <a:br>
              <a:rPr lang="en-US" sz="4000" i="1" kern="1200" dirty="0">
                <a:solidFill>
                  <a:schemeClr val="bg1"/>
                </a:solidFill>
                <a:latin typeface="Avenir Next" panose="020B0503020202020204" pitchFamily="34" charset="0"/>
              </a:rPr>
            </a:br>
            <a:r>
              <a:rPr lang="en-US" sz="4000" kern="1200" dirty="0">
                <a:solidFill>
                  <a:schemeClr val="bg1"/>
                </a:solidFill>
                <a:latin typeface="Avenir Next" panose="020B0503020202020204" pitchFamily="34" charset="0"/>
              </a:rPr>
              <a:t>Why did Whitefield’s revival in the US colonies end with his death, while the Wesleyan movement continued to thrive long after the death of its founder?  </a:t>
            </a:r>
            <a:br>
              <a:rPr lang="en-US" sz="4000" kern="1200" dirty="0">
                <a:solidFill>
                  <a:schemeClr val="bg1"/>
                </a:solidFill>
              </a:rPr>
            </a:br>
            <a:br>
              <a:rPr lang="en-US" sz="4000" kern="1200" dirty="0">
                <a:solidFill>
                  <a:schemeClr val="bg1"/>
                </a:solidFill>
              </a:rPr>
            </a:br>
            <a:r>
              <a:rPr lang="en-US" sz="3200" kern="1200" dirty="0">
                <a:solidFill>
                  <a:schemeClr val="bg1"/>
                </a:solidFill>
              </a:rPr>
              <a:t> </a:t>
            </a:r>
            <a:br>
              <a:rPr lang="en-US" sz="3200" kern="1200" dirty="0">
                <a:solidFill>
                  <a:schemeClr val="bg1"/>
                </a:solidFill>
              </a:rPr>
            </a:br>
            <a:endParaRPr lang="en-US" sz="3200" kern="1200" dirty="0">
              <a:solidFill>
                <a:schemeClr val="bg1"/>
              </a:solidFill>
            </a:endParaRPr>
          </a:p>
        </p:txBody>
      </p:sp>
    </p:spTree>
    <p:extLst>
      <p:ext uri="{BB962C8B-B14F-4D97-AF65-F5344CB8AC3E}">
        <p14:creationId xmlns:p14="http://schemas.microsoft.com/office/powerpoint/2010/main" val="1057413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B1D3DF4-CC00-0848-94A9-3515E5BEA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642827" y="1467253"/>
            <a:ext cx="11190514" cy="3882709"/>
          </a:xfrm>
        </p:spPr>
        <p:txBody>
          <a:bodyPr>
            <a:noAutofit/>
          </a:bodyPr>
          <a:lstStyle/>
          <a:p>
            <a:br>
              <a:rPr lang="en-US" sz="3200" kern="1200" dirty="0">
                <a:solidFill>
                  <a:schemeClr val="bg1"/>
                </a:solidFill>
              </a:rPr>
            </a:br>
            <a:br>
              <a:rPr lang="en-US" sz="3200" i="1" kern="1200" dirty="0">
                <a:solidFill>
                  <a:schemeClr val="bg1"/>
                </a:solidFill>
              </a:rPr>
            </a:br>
            <a:r>
              <a:rPr lang="en-US" sz="3200" dirty="0">
                <a:solidFill>
                  <a:schemeClr val="bg1"/>
                </a:solidFill>
              </a:rPr>
              <a:t>Adam Clark, an early historian of Methodism, writes, </a:t>
            </a:r>
            <a:br>
              <a:rPr lang="en-US" sz="3200" dirty="0">
                <a:solidFill>
                  <a:schemeClr val="bg1"/>
                </a:solidFill>
              </a:rPr>
            </a:br>
            <a:br>
              <a:rPr lang="en-US" sz="3200" dirty="0">
                <a:solidFill>
                  <a:schemeClr val="bg1"/>
                </a:solidFill>
              </a:rPr>
            </a:br>
            <a:r>
              <a:rPr lang="en-US" sz="3600" dirty="0">
                <a:solidFill>
                  <a:schemeClr val="bg1"/>
                </a:solidFill>
              </a:rPr>
              <a:t>“It was by this means—</a:t>
            </a:r>
            <a:r>
              <a:rPr lang="en-US" sz="3600" i="1" u="sng" dirty="0">
                <a:solidFill>
                  <a:schemeClr val="bg1"/>
                </a:solidFill>
              </a:rPr>
              <a:t>the formation of small groups</a:t>
            </a:r>
            <a:r>
              <a:rPr lang="en-US" sz="3600" dirty="0">
                <a:solidFill>
                  <a:schemeClr val="bg1"/>
                </a:solidFill>
              </a:rPr>
              <a:t>—that we have been enabled to establish permanent and holy churches over the world. Mr. Wesley saw the necessity of this from the beginning. </a:t>
            </a:r>
            <a:br>
              <a:rPr lang="en-US" sz="3600" dirty="0">
                <a:solidFill>
                  <a:schemeClr val="bg1"/>
                </a:solidFill>
              </a:rPr>
            </a:br>
            <a:br>
              <a:rPr lang="en-US" sz="3600" dirty="0">
                <a:solidFill>
                  <a:schemeClr val="bg1"/>
                </a:solidFill>
              </a:rPr>
            </a:br>
            <a:r>
              <a:rPr lang="en-US" sz="3600" dirty="0">
                <a:solidFill>
                  <a:schemeClr val="bg1"/>
                </a:solidFill>
              </a:rPr>
              <a:t>Mr. Whitefield, when he separated from Mr. Wesley, did not follow it. What was the consequence? The fruit of Mr. Whitefield died with himself. Mr. Wesley’s fruit remains, grows, increases, and multiplies exceedingly”. </a:t>
            </a:r>
            <a:br>
              <a:rPr lang="en-US" sz="2800" dirty="0">
                <a:solidFill>
                  <a:schemeClr val="bg1"/>
                </a:solidFill>
              </a:rPr>
            </a:br>
            <a:br>
              <a:rPr lang="en-US" sz="1200" dirty="0">
                <a:solidFill>
                  <a:schemeClr val="bg1"/>
                </a:solidFill>
              </a:rPr>
            </a:br>
            <a:r>
              <a:rPr lang="en-US" sz="3200" kern="1200" dirty="0">
                <a:solidFill>
                  <a:schemeClr val="bg1"/>
                </a:solidFill>
              </a:rPr>
              <a:t> </a:t>
            </a:r>
            <a:br>
              <a:rPr lang="en-US" sz="3200" kern="1200" dirty="0">
                <a:solidFill>
                  <a:schemeClr val="bg1"/>
                </a:solidFill>
              </a:rPr>
            </a:br>
            <a:endParaRPr lang="en-US" sz="3200" kern="1200" dirty="0">
              <a:solidFill>
                <a:schemeClr val="bg1"/>
              </a:solidFill>
            </a:endParaRPr>
          </a:p>
        </p:txBody>
      </p:sp>
    </p:spTree>
    <p:extLst>
      <p:ext uri="{BB962C8B-B14F-4D97-AF65-F5344CB8AC3E}">
        <p14:creationId xmlns:p14="http://schemas.microsoft.com/office/powerpoint/2010/main" val="8229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B1D3DF4-CC00-0848-94A9-3515E5BEA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642827" y="1467253"/>
            <a:ext cx="11190514" cy="3882709"/>
          </a:xfrm>
        </p:spPr>
        <p:txBody>
          <a:bodyPr>
            <a:noAutofit/>
          </a:bodyPr>
          <a:lstStyle/>
          <a:p>
            <a:br>
              <a:rPr lang="en-US" sz="3200" kern="1200" dirty="0">
                <a:solidFill>
                  <a:schemeClr val="bg1"/>
                </a:solidFill>
              </a:rPr>
            </a:br>
            <a:br>
              <a:rPr lang="en-US" sz="3200" i="1" kern="1200" dirty="0">
                <a:solidFill>
                  <a:schemeClr val="bg1"/>
                </a:solidFill>
              </a:rPr>
            </a:br>
            <a:br>
              <a:rPr lang="en-US" sz="2800" dirty="0">
                <a:solidFill>
                  <a:schemeClr val="bg1"/>
                </a:solidFill>
              </a:rPr>
            </a:br>
            <a:r>
              <a:rPr lang="en-US" sz="4000" dirty="0">
                <a:solidFill>
                  <a:schemeClr val="bg1"/>
                </a:solidFill>
              </a:rPr>
              <a:t>In fact, in a correspondence with an old friend later in life, George Whitefield himself confessed, </a:t>
            </a:r>
            <a:br>
              <a:rPr lang="en-US" sz="4000" dirty="0">
                <a:solidFill>
                  <a:schemeClr val="bg1"/>
                </a:solidFill>
              </a:rPr>
            </a:br>
            <a:br>
              <a:rPr lang="en-US" sz="4000" dirty="0">
                <a:solidFill>
                  <a:schemeClr val="bg1"/>
                </a:solidFill>
              </a:rPr>
            </a:br>
            <a:r>
              <a:rPr lang="en-US" sz="4000" dirty="0">
                <a:solidFill>
                  <a:schemeClr val="bg1"/>
                </a:solidFill>
              </a:rPr>
              <a:t>“My brother Wesley acted wisely—the souls that were awakened under his ministry he joined in class (small groups), and thus preserved the fruits of his labor. This I neglected, and my people are </a:t>
            </a:r>
            <a:r>
              <a:rPr lang="en-US" sz="4000" i="1" dirty="0">
                <a:solidFill>
                  <a:schemeClr val="bg1"/>
                </a:solidFill>
              </a:rPr>
              <a:t>a rope of sand.”</a:t>
            </a:r>
            <a:r>
              <a:rPr lang="en-US" sz="4000" dirty="0">
                <a:solidFill>
                  <a:schemeClr val="bg1"/>
                </a:solidFill>
              </a:rPr>
              <a:t> </a:t>
            </a:r>
            <a:br>
              <a:rPr lang="en-US" sz="4000" kern="1200" dirty="0">
                <a:solidFill>
                  <a:schemeClr val="bg1"/>
                </a:solidFill>
              </a:rPr>
            </a:br>
            <a:br>
              <a:rPr lang="en-US" sz="4000" kern="1200" dirty="0">
                <a:solidFill>
                  <a:schemeClr val="bg1"/>
                </a:solidFill>
              </a:rPr>
            </a:br>
            <a:r>
              <a:rPr lang="en-US" sz="3200" kern="1200" dirty="0">
                <a:solidFill>
                  <a:schemeClr val="bg1"/>
                </a:solidFill>
              </a:rPr>
              <a:t> </a:t>
            </a:r>
            <a:br>
              <a:rPr lang="en-US" sz="3200" kern="1200" dirty="0">
                <a:solidFill>
                  <a:schemeClr val="bg1"/>
                </a:solidFill>
              </a:rPr>
            </a:br>
            <a:endParaRPr lang="en-US" sz="3200" kern="1200" dirty="0">
              <a:solidFill>
                <a:schemeClr val="bg1"/>
              </a:solidFill>
            </a:endParaRPr>
          </a:p>
        </p:txBody>
      </p:sp>
    </p:spTree>
    <p:extLst>
      <p:ext uri="{BB962C8B-B14F-4D97-AF65-F5344CB8AC3E}">
        <p14:creationId xmlns:p14="http://schemas.microsoft.com/office/powerpoint/2010/main" val="42432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D85B64C-D34D-764A-AE73-2C2365DB9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0" y="1574799"/>
            <a:ext cx="11988800" cy="3882709"/>
          </a:xfrm>
        </p:spPr>
        <p:txBody>
          <a:bodyPr>
            <a:no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br>
              <a:rPr lang="en-US" sz="3200" kern="1200" dirty="0">
                <a:solidFill>
                  <a:schemeClr val="bg1"/>
                </a:solidFill>
              </a:rPr>
            </a:br>
            <a:br>
              <a:rPr lang="en-US" sz="3200" kern="1200" dirty="0">
                <a:solidFill>
                  <a:schemeClr val="bg1"/>
                </a:solidFill>
              </a:rPr>
            </a:br>
            <a:r>
              <a:rPr lang="en-US" sz="3200" kern="1200" dirty="0">
                <a:solidFill>
                  <a:schemeClr val="bg1"/>
                </a:solidFill>
              </a:rPr>
              <a:t>      </a:t>
            </a:r>
            <a:r>
              <a:rPr lang="en-US" sz="3600" kern="1200" dirty="0">
                <a:solidFill>
                  <a:schemeClr val="bg1"/>
                </a:solidFill>
                <a:latin typeface="Avenir Next" panose="020B0503020202020204" pitchFamily="34" charset="0"/>
              </a:rPr>
              <a:t>John Wesley’s Journal </a:t>
            </a:r>
            <a:r>
              <a:rPr lang="mr-IN" sz="3600" kern="1200" dirty="0">
                <a:solidFill>
                  <a:schemeClr val="bg1"/>
                </a:solidFill>
                <a:latin typeface="Avenir Next" panose="020B0503020202020204" pitchFamily="34" charset="0"/>
              </a:rPr>
              <a:t>–</a:t>
            </a:r>
            <a:r>
              <a:rPr lang="en-US" sz="3600" kern="1200" dirty="0">
                <a:solidFill>
                  <a:schemeClr val="bg1"/>
                </a:solidFill>
                <a:latin typeface="Avenir Next" panose="020B0503020202020204" pitchFamily="34" charset="0"/>
              </a:rPr>
              <a:t> August 25, 1763</a:t>
            </a:r>
            <a:br>
              <a:rPr lang="en-US" sz="3600" kern="1200" dirty="0">
                <a:solidFill>
                  <a:schemeClr val="bg1"/>
                </a:solidFill>
                <a:latin typeface="Avenir Next" panose="020B0503020202020204" pitchFamily="34" charset="0"/>
              </a:rPr>
            </a:br>
            <a:br>
              <a:rPr lang="en-US" sz="3600" kern="1200" dirty="0">
                <a:solidFill>
                  <a:schemeClr val="bg1"/>
                </a:solidFill>
                <a:latin typeface="Avenir Next" panose="020B0503020202020204" pitchFamily="34" charset="0"/>
              </a:rPr>
            </a:br>
            <a:r>
              <a:rPr lang="en-US" sz="3600" kern="1200" dirty="0">
                <a:solidFill>
                  <a:schemeClr val="bg1"/>
                </a:solidFill>
                <a:latin typeface="Avenir Next" panose="020B0503020202020204" pitchFamily="34" charset="0"/>
              </a:rPr>
              <a:t>I was more convinced than ever, that the preaching like an Apostle, without joining together those that are awakened, and training them up in the ways of God, is only begetting children for the murderer. How much preaching has there been for these twenty years all over </a:t>
            </a:r>
            <a:r>
              <a:rPr lang="en-US" sz="3600" kern="1200" dirty="0" err="1">
                <a:solidFill>
                  <a:schemeClr val="bg1"/>
                </a:solidFill>
                <a:latin typeface="Avenir Next" panose="020B0503020202020204" pitchFamily="34" charset="0"/>
              </a:rPr>
              <a:t>Pembrokeshire</a:t>
            </a:r>
            <a:r>
              <a:rPr lang="en-US" sz="3600" kern="1200" dirty="0">
                <a:solidFill>
                  <a:schemeClr val="bg1"/>
                </a:solidFill>
                <a:latin typeface="Avenir Next" panose="020B0503020202020204" pitchFamily="34" charset="0"/>
              </a:rPr>
              <a:t>! But no regular societies, no discipline, no order or connection; and the consequence is, that nine in ten of the once-awakened are now faster asleep than ever</a:t>
            </a:r>
            <a:r>
              <a:rPr lang="en-US" sz="3600" kern="1200" dirty="0">
                <a:solidFill>
                  <a:schemeClr val="bg1"/>
                </a:solidFill>
              </a:rPr>
              <a:t>.</a:t>
            </a:r>
            <a:br>
              <a:rPr lang="en-US" sz="3600" kern="1200" dirty="0">
                <a:solidFill>
                  <a:schemeClr val="bg1"/>
                </a:solidFill>
              </a:rPr>
            </a:br>
            <a:br>
              <a:rPr lang="en-US" sz="3200" i="1" kern="1200" dirty="0">
                <a:solidFill>
                  <a:schemeClr val="bg1"/>
                </a:solidFill>
              </a:rPr>
            </a:br>
            <a:endParaRPr lang="en-US" sz="3200" kern="1200" dirty="0">
              <a:solidFill>
                <a:schemeClr val="bg1"/>
              </a:solidFill>
            </a:endParaRPr>
          </a:p>
        </p:txBody>
      </p:sp>
    </p:spTree>
    <p:extLst>
      <p:ext uri="{BB962C8B-B14F-4D97-AF65-F5344CB8AC3E}">
        <p14:creationId xmlns:p14="http://schemas.microsoft.com/office/powerpoint/2010/main" val="618539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B6271DB-7952-8341-B583-EC16278EA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a:extLst>
              <a:ext uri="{FF2B5EF4-FFF2-40B4-BE49-F238E27FC236}">
                <a16:creationId xmlns:a16="http://schemas.microsoft.com/office/drawing/2014/main" id="{98378B8A-814B-7042-B64A-D36D2AB9D42C}"/>
              </a:ext>
            </a:extLst>
          </p:cNvPr>
          <p:cNvSpPr>
            <a:spLocks noGrp="1"/>
          </p:cNvSpPr>
          <p:nvPr>
            <p:ph type="title"/>
          </p:nvPr>
        </p:nvSpPr>
        <p:spPr>
          <a:xfrm>
            <a:off x="838200" y="832337"/>
            <a:ext cx="10515600" cy="5498125"/>
          </a:xfrm>
        </p:spPr>
        <p:txBody>
          <a:bodyPr/>
          <a:lstStyle/>
          <a:p>
            <a:r>
              <a:rPr lang="en-US" b="1" dirty="0">
                <a:solidFill>
                  <a:schemeClr val="bg1"/>
                </a:solidFill>
              </a:rPr>
              <a:t>A Pastor’s Job Description</a:t>
            </a:r>
            <a:br>
              <a:rPr lang="en-US" dirty="0">
                <a:solidFill>
                  <a:schemeClr val="bg1"/>
                </a:solidFill>
              </a:rPr>
            </a:br>
            <a:r>
              <a:rPr lang="en-US" dirty="0">
                <a:solidFill>
                  <a:schemeClr val="bg1"/>
                </a:solidFill>
              </a:rPr>
              <a:t>Developing a Culture of </a:t>
            </a:r>
            <a:br>
              <a:rPr lang="en-US" dirty="0">
                <a:solidFill>
                  <a:schemeClr val="bg1"/>
                </a:solidFill>
              </a:rPr>
            </a:br>
            <a:r>
              <a:rPr lang="en-US" dirty="0">
                <a:solidFill>
                  <a:schemeClr val="bg1"/>
                </a:solidFill>
              </a:rPr>
              <a:t>Disciple-making</a:t>
            </a:r>
          </a:p>
        </p:txBody>
      </p:sp>
    </p:spTree>
    <p:extLst>
      <p:ext uri="{BB962C8B-B14F-4D97-AF65-F5344CB8AC3E}">
        <p14:creationId xmlns:p14="http://schemas.microsoft.com/office/powerpoint/2010/main" val="287385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203" y="768144"/>
            <a:ext cx="10515600" cy="894863"/>
          </a:xfrm>
        </p:spPr>
        <p:txBody>
          <a:bodyPr>
            <a:normAutofit fontScale="90000"/>
          </a:bodyPr>
          <a:lstStyle/>
          <a:p>
            <a:r>
              <a:rPr lang="en-US" altLang="x-none" sz="6000" b="1" i="1" dirty="0" err="1">
                <a:solidFill>
                  <a:srgbClr val="FF4C49"/>
                </a:solidFill>
                <a:latin typeface="MYRIAD APPLE TEXT" panose="02000400000000000000" pitchFamily="2" charset="0"/>
              </a:rPr>
              <a:t>True^North</a:t>
            </a:r>
            <a:r>
              <a:rPr lang="en-US" altLang="x-none" sz="6000" b="1" dirty="0">
                <a:solidFill>
                  <a:srgbClr val="FF4C49"/>
                </a:solidFill>
                <a:latin typeface="MYRIAD APPLE TEXT" panose="02000400000000000000" pitchFamily="2" charset="0"/>
              </a:rPr>
              <a:t> </a:t>
            </a:r>
            <a:br>
              <a:rPr lang="en-US" altLang="x-none" sz="6000" b="1" dirty="0">
                <a:solidFill>
                  <a:srgbClr val="FF4C49"/>
                </a:solidFill>
                <a:latin typeface="MYRIAD APPLE TEXT" panose="02000400000000000000" pitchFamily="2" charset="0"/>
              </a:rPr>
            </a:br>
            <a:r>
              <a:rPr lang="en-US" altLang="x-none" sz="6000" dirty="0">
                <a:solidFill>
                  <a:srgbClr val="FF4C49"/>
                </a:solidFill>
                <a:latin typeface="Myriad Apple Text" panose="02000400000000000000" pitchFamily="2" charset="0"/>
              </a:rPr>
              <a:t>Disciple-Making in the Word</a:t>
            </a:r>
            <a:br>
              <a:rPr lang="en-US" altLang="x-none" sz="3600" dirty="0">
                <a:latin typeface="Myriad Apple Text" panose="02000400000000000000" pitchFamily="2" charset="0"/>
              </a:rPr>
            </a:br>
            <a:endParaRPr lang="en-US" altLang="x-none" sz="3600" dirty="0">
              <a:latin typeface="Myriad Apple Text" panose="02000400000000000000" pitchFamily="2" charset="0"/>
            </a:endParaRPr>
          </a:p>
        </p:txBody>
      </p:sp>
      <p:pic>
        <p:nvPicPr>
          <p:cNvPr id="1028" name="Picture 4" descr="Diagram&#10;&#10;Description automatically generated">
            <a:extLst>
              <a:ext uri="{FF2B5EF4-FFF2-40B4-BE49-F238E27FC236}">
                <a16:creationId xmlns:a16="http://schemas.microsoft.com/office/drawing/2014/main" id="{9E0B13F0-8C57-C249-9AB5-4B6D72D533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915"/>
          <a:stretch/>
        </p:blipFill>
        <p:spPr bwMode="auto">
          <a:xfrm>
            <a:off x="3690339" y="1887167"/>
            <a:ext cx="4437063" cy="46692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ackground pattern&#10;&#10;Description automatically generated">
            <a:extLst>
              <a:ext uri="{FF2B5EF4-FFF2-40B4-BE49-F238E27FC236}">
                <a16:creationId xmlns:a16="http://schemas.microsoft.com/office/drawing/2014/main" id="{9E2380D7-7990-9E48-8350-53984474C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 y="0"/>
            <a:ext cx="12185501" cy="6858000"/>
          </a:xfrm>
          <a:prstGeom prst="rect">
            <a:avLst/>
          </a:prstGeom>
        </p:spPr>
      </p:pic>
      <p:pic>
        <p:nvPicPr>
          <p:cNvPr id="5" name="Picture 4">
            <a:extLst>
              <a:ext uri="{FF2B5EF4-FFF2-40B4-BE49-F238E27FC236}">
                <a16:creationId xmlns:a16="http://schemas.microsoft.com/office/drawing/2014/main" id="{E9FCC4C4-E9EE-F34B-B5DE-7C30715F5036}"/>
              </a:ext>
            </a:extLst>
          </p:cNvPr>
          <p:cNvPicPr>
            <a:picLocks noChangeAspect="1"/>
          </p:cNvPicPr>
          <p:nvPr/>
        </p:nvPicPr>
        <p:blipFill rotWithShape="1">
          <a:blip r:embed="rId5">
            <a:extLst>
              <a:ext uri="{28A0092B-C50C-407E-A947-70E740481C1C}">
                <a14:useLocalDpi xmlns:a14="http://schemas.microsoft.com/office/drawing/2010/main" val="0"/>
              </a:ext>
            </a:extLst>
          </a:blip>
          <a:srcRect t="79197"/>
          <a:stretch/>
        </p:blipFill>
        <p:spPr>
          <a:xfrm>
            <a:off x="971203" y="2587182"/>
            <a:ext cx="4432028" cy="725096"/>
          </a:xfrm>
          <a:prstGeom prst="rect">
            <a:avLst/>
          </a:prstGeom>
        </p:spPr>
      </p:pic>
      <p:sp>
        <p:nvSpPr>
          <p:cNvPr id="3" name="Rectangle 2">
            <a:extLst>
              <a:ext uri="{FF2B5EF4-FFF2-40B4-BE49-F238E27FC236}">
                <a16:creationId xmlns:a16="http://schemas.microsoft.com/office/drawing/2014/main" id="{97146312-1B09-BB49-BEE8-5829544B62A5}"/>
              </a:ext>
            </a:extLst>
          </p:cNvPr>
          <p:cNvSpPr/>
          <p:nvPr/>
        </p:nvSpPr>
        <p:spPr>
          <a:xfrm>
            <a:off x="971203" y="3429000"/>
            <a:ext cx="4627164" cy="553998"/>
          </a:xfrm>
          <a:prstGeom prst="rect">
            <a:avLst/>
          </a:prstGeom>
        </p:spPr>
        <p:txBody>
          <a:bodyPr wrap="square">
            <a:spAutoFit/>
          </a:bodyPr>
          <a:lstStyle/>
          <a:p>
            <a:r>
              <a:rPr lang="en-US" sz="3000" i="1" dirty="0">
                <a:solidFill>
                  <a:srgbClr val="F58F40"/>
                </a:solidFill>
                <a:latin typeface="Myriad Apple Text" panose="02000400000000000000" pitchFamily="2" charset="0"/>
                <a:ea typeface="Century Gothic"/>
                <a:cs typeface="Century Gothic"/>
                <a:sym typeface="Century Gothic"/>
              </a:rPr>
              <a:t>Disciple-making in the Word</a:t>
            </a:r>
            <a:endParaRPr lang="en-US" sz="3000" i="1" dirty="0"/>
          </a:p>
        </p:txBody>
      </p:sp>
      <p:pic>
        <p:nvPicPr>
          <p:cNvPr id="8" name="Picture 7" descr="A picture containing text, watch&#10;&#10;Description automatically generated">
            <a:extLst>
              <a:ext uri="{FF2B5EF4-FFF2-40B4-BE49-F238E27FC236}">
                <a16:creationId xmlns:a16="http://schemas.microsoft.com/office/drawing/2014/main" id="{12C14F1C-7DE5-084B-9B25-CC75E1A6D387}"/>
              </a:ext>
            </a:extLst>
          </p:cNvPr>
          <p:cNvPicPr>
            <a:picLocks noChangeAspect="1"/>
          </p:cNvPicPr>
          <p:nvPr/>
        </p:nvPicPr>
        <p:blipFill>
          <a:blip r:embed="rId6"/>
          <a:stretch>
            <a:fillRect/>
          </a:stretch>
        </p:blipFill>
        <p:spPr>
          <a:xfrm>
            <a:off x="6095999" y="583074"/>
            <a:ext cx="5483107" cy="5458408"/>
          </a:xfrm>
          <a:prstGeom prst="rect">
            <a:avLst/>
          </a:prstGeom>
        </p:spPr>
      </p:pic>
      <p:sp>
        <p:nvSpPr>
          <p:cNvPr id="6" name="TextBox 5">
            <a:extLst>
              <a:ext uri="{FF2B5EF4-FFF2-40B4-BE49-F238E27FC236}">
                <a16:creationId xmlns:a16="http://schemas.microsoft.com/office/drawing/2014/main" id="{0DEE4B58-8017-0847-B139-FFB03C7C34FB}"/>
              </a:ext>
            </a:extLst>
          </p:cNvPr>
          <p:cNvSpPr txBox="1"/>
          <p:nvPr/>
        </p:nvSpPr>
        <p:spPr>
          <a:xfrm>
            <a:off x="733396" y="4537735"/>
            <a:ext cx="5495607" cy="1077218"/>
          </a:xfrm>
          <a:prstGeom prst="rect">
            <a:avLst/>
          </a:prstGeom>
          <a:noFill/>
        </p:spPr>
        <p:txBody>
          <a:bodyPr wrap="none" rtlCol="0">
            <a:spAutoFit/>
          </a:bodyPr>
          <a:lstStyle/>
          <a:p>
            <a:pPr algn="ctr"/>
            <a:r>
              <a:rPr lang="en-US" sz="3200" dirty="0">
                <a:latin typeface="Avenir Next" panose="020B0503020202020204" pitchFamily="34" charset="0"/>
              </a:rPr>
              <a:t>The “HOW” of </a:t>
            </a:r>
          </a:p>
          <a:p>
            <a:r>
              <a:rPr lang="en-US" sz="3200" dirty="0">
                <a:latin typeface="Avenir Next" panose="020B0503020202020204" pitchFamily="34" charset="0"/>
              </a:rPr>
              <a:t>Disciple-making in the Word</a:t>
            </a:r>
          </a:p>
        </p:txBody>
      </p:sp>
      <p:sp>
        <p:nvSpPr>
          <p:cNvPr id="7" name="TextBox 6">
            <a:extLst>
              <a:ext uri="{FF2B5EF4-FFF2-40B4-BE49-F238E27FC236}">
                <a16:creationId xmlns:a16="http://schemas.microsoft.com/office/drawing/2014/main" id="{1E824977-4D66-2B4B-8AE3-0BB8FE94CBDB}"/>
              </a:ext>
            </a:extLst>
          </p:cNvPr>
          <p:cNvSpPr txBox="1"/>
          <p:nvPr/>
        </p:nvSpPr>
        <p:spPr>
          <a:xfrm>
            <a:off x="584957" y="4526330"/>
            <a:ext cx="5792483" cy="1077218"/>
          </a:xfrm>
          <a:prstGeom prst="rect">
            <a:avLst/>
          </a:prstGeom>
          <a:noFill/>
        </p:spPr>
        <p:txBody>
          <a:bodyPr wrap="none" rtlCol="0">
            <a:spAutoFit/>
          </a:bodyPr>
          <a:lstStyle/>
          <a:p>
            <a:pPr algn="ctr"/>
            <a:r>
              <a:rPr lang="en-US" sz="3200" b="1" dirty="0">
                <a:solidFill>
                  <a:schemeClr val="bg1"/>
                </a:solidFill>
                <a:latin typeface="Avenir Next" panose="020B0503020202020204" pitchFamily="34" charset="0"/>
              </a:rPr>
              <a:t>The “WHY” of </a:t>
            </a:r>
          </a:p>
          <a:p>
            <a:pPr algn="ctr"/>
            <a:r>
              <a:rPr lang="en-US" sz="3200" b="1" dirty="0">
                <a:solidFill>
                  <a:schemeClr val="bg1"/>
                </a:solidFill>
                <a:latin typeface="Avenir Next" panose="020B0503020202020204" pitchFamily="34" charset="0"/>
              </a:rPr>
              <a:t>Disciple-making in the Word</a:t>
            </a:r>
          </a:p>
        </p:txBody>
      </p:sp>
    </p:spTree>
    <p:extLst>
      <p:ext uri="{BB962C8B-B14F-4D97-AF65-F5344CB8AC3E}">
        <p14:creationId xmlns:p14="http://schemas.microsoft.com/office/powerpoint/2010/main" val="4228342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B6271DB-7952-8341-B583-EC16278EA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a:extLst>
              <a:ext uri="{FF2B5EF4-FFF2-40B4-BE49-F238E27FC236}">
                <a16:creationId xmlns:a16="http://schemas.microsoft.com/office/drawing/2014/main" id="{98378B8A-814B-7042-B64A-D36D2AB9D42C}"/>
              </a:ext>
            </a:extLst>
          </p:cNvPr>
          <p:cNvSpPr>
            <a:spLocks noGrp="1"/>
          </p:cNvSpPr>
          <p:nvPr>
            <p:ph type="title"/>
          </p:nvPr>
        </p:nvSpPr>
        <p:spPr>
          <a:xfrm>
            <a:off x="838200" y="832337"/>
            <a:ext cx="10515600" cy="5498125"/>
          </a:xfrm>
        </p:spPr>
        <p:txBody>
          <a:bodyPr/>
          <a:lstStyle/>
          <a:p>
            <a:r>
              <a:rPr lang="en-US" b="1" dirty="0">
                <a:solidFill>
                  <a:schemeClr val="bg1"/>
                </a:solidFill>
              </a:rPr>
              <a:t>A Pastor’s Job Description</a:t>
            </a:r>
            <a:br>
              <a:rPr lang="en-US" dirty="0">
                <a:solidFill>
                  <a:schemeClr val="bg1"/>
                </a:solidFill>
              </a:rPr>
            </a:br>
            <a:r>
              <a:rPr lang="en-US" dirty="0">
                <a:solidFill>
                  <a:schemeClr val="bg1"/>
                </a:solidFill>
              </a:rPr>
              <a:t>Part 1: Preparation of Others</a:t>
            </a:r>
          </a:p>
        </p:txBody>
      </p:sp>
    </p:spTree>
    <p:extLst>
      <p:ext uri="{BB962C8B-B14F-4D97-AF65-F5344CB8AC3E}">
        <p14:creationId xmlns:p14="http://schemas.microsoft.com/office/powerpoint/2010/main" val="128035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B6271DB-7952-8341-B583-EC16278EA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a:extLst>
              <a:ext uri="{FF2B5EF4-FFF2-40B4-BE49-F238E27FC236}">
                <a16:creationId xmlns:a16="http://schemas.microsoft.com/office/drawing/2014/main" id="{98378B8A-814B-7042-B64A-D36D2AB9D42C}"/>
              </a:ext>
            </a:extLst>
          </p:cNvPr>
          <p:cNvSpPr>
            <a:spLocks noGrp="1"/>
          </p:cNvSpPr>
          <p:nvPr>
            <p:ph type="title"/>
          </p:nvPr>
        </p:nvSpPr>
        <p:spPr>
          <a:xfrm>
            <a:off x="838200" y="832337"/>
            <a:ext cx="10515600" cy="5498125"/>
          </a:xfrm>
        </p:spPr>
        <p:txBody>
          <a:bodyPr/>
          <a:lstStyle/>
          <a:p>
            <a:r>
              <a:rPr lang="en-US" dirty="0">
                <a:solidFill>
                  <a:schemeClr val="bg1"/>
                </a:solidFill>
              </a:rPr>
              <a:t>Pastors are “</a:t>
            </a:r>
            <a:r>
              <a:rPr lang="en-US" b="1" u="sng" dirty="0">
                <a:solidFill>
                  <a:schemeClr val="bg1"/>
                </a:solidFill>
              </a:rPr>
              <a:t>to prepare God’s people </a:t>
            </a:r>
            <a:r>
              <a:rPr lang="en-US" dirty="0">
                <a:solidFill>
                  <a:schemeClr val="bg1"/>
                </a:solidFill>
              </a:rPr>
              <a:t>for the work of service so that the Body of Christ may be built up until we all reach unity in the faith and in the knowledge of the Son of God and become mature, attaining to the full measure of the fullness of Christ.” Ephesians 4:12-13 </a:t>
            </a:r>
          </a:p>
        </p:txBody>
      </p:sp>
    </p:spTree>
    <p:extLst>
      <p:ext uri="{BB962C8B-B14F-4D97-AF65-F5344CB8AC3E}">
        <p14:creationId xmlns:p14="http://schemas.microsoft.com/office/powerpoint/2010/main" val="2400037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B6271DB-7952-8341-B583-EC16278EA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a:extLst>
              <a:ext uri="{FF2B5EF4-FFF2-40B4-BE49-F238E27FC236}">
                <a16:creationId xmlns:a16="http://schemas.microsoft.com/office/drawing/2014/main" id="{98378B8A-814B-7042-B64A-D36D2AB9D42C}"/>
              </a:ext>
            </a:extLst>
          </p:cNvPr>
          <p:cNvSpPr>
            <a:spLocks noGrp="1"/>
          </p:cNvSpPr>
          <p:nvPr>
            <p:ph type="title"/>
          </p:nvPr>
        </p:nvSpPr>
        <p:spPr>
          <a:xfrm>
            <a:off x="838200" y="832337"/>
            <a:ext cx="10515600" cy="5498125"/>
          </a:xfrm>
        </p:spPr>
        <p:txBody>
          <a:bodyPr/>
          <a:lstStyle/>
          <a:p>
            <a:r>
              <a:rPr lang="en-US" b="1" dirty="0">
                <a:solidFill>
                  <a:schemeClr val="bg1"/>
                </a:solidFill>
              </a:rPr>
              <a:t>A Pastor’s Job Description</a:t>
            </a:r>
            <a:br>
              <a:rPr lang="en-US" dirty="0">
                <a:solidFill>
                  <a:schemeClr val="bg1"/>
                </a:solidFill>
              </a:rPr>
            </a:br>
            <a:r>
              <a:rPr lang="en-US" dirty="0">
                <a:solidFill>
                  <a:schemeClr val="bg1"/>
                </a:solidFill>
              </a:rPr>
              <a:t>Part 2: Unity and Maturity</a:t>
            </a:r>
          </a:p>
        </p:txBody>
      </p:sp>
    </p:spTree>
    <p:extLst>
      <p:ext uri="{BB962C8B-B14F-4D97-AF65-F5344CB8AC3E}">
        <p14:creationId xmlns:p14="http://schemas.microsoft.com/office/powerpoint/2010/main" val="3990038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B6271DB-7952-8341-B583-EC16278EA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a:extLst>
              <a:ext uri="{FF2B5EF4-FFF2-40B4-BE49-F238E27FC236}">
                <a16:creationId xmlns:a16="http://schemas.microsoft.com/office/drawing/2014/main" id="{98378B8A-814B-7042-B64A-D36D2AB9D42C}"/>
              </a:ext>
            </a:extLst>
          </p:cNvPr>
          <p:cNvSpPr>
            <a:spLocks noGrp="1"/>
          </p:cNvSpPr>
          <p:nvPr>
            <p:ph type="title"/>
          </p:nvPr>
        </p:nvSpPr>
        <p:spPr>
          <a:xfrm>
            <a:off x="838200" y="832337"/>
            <a:ext cx="10515600" cy="5498125"/>
          </a:xfrm>
        </p:spPr>
        <p:txBody>
          <a:bodyPr/>
          <a:lstStyle/>
          <a:p>
            <a:r>
              <a:rPr lang="en-US" dirty="0">
                <a:solidFill>
                  <a:schemeClr val="bg1"/>
                </a:solidFill>
              </a:rPr>
              <a:t>Pastors are “to prepare God’s people for the work of service so that the Body of Christ may be built up until we all reach </a:t>
            </a:r>
            <a:r>
              <a:rPr lang="en-US" b="1" u="sng" dirty="0">
                <a:solidFill>
                  <a:schemeClr val="bg1"/>
                </a:solidFill>
              </a:rPr>
              <a:t>unity</a:t>
            </a:r>
            <a:r>
              <a:rPr lang="en-US" dirty="0">
                <a:solidFill>
                  <a:schemeClr val="bg1"/>
                </a:solidFill>
              </a:rPr>
              <a:t> in the faith and in the knowledge of the Son of God and become </a:t>
            </a:r>
            <a:r>
              <a:rPr lang="en-US" b="1" u="sng" dirty="0">
                <a:solidFill>
                  <a:schemeClr val="bg1"/>
                </a:solidFill>
              </a:rPr>
              <a:t>mature</a:t>
            </a:r>
            <a:r>
              <a:rPr lang="en-US" dirty="0">
                <a:solidFill>
                  <a:schemeClr val="bg1"/>
                </a:solidFill>
              </a:rPr>
              <a:t>, attaining to the full measure of the fullness of Christ.” Ephesians 4:12-13 </a:t>
            </a:r>
          </a:p>
        </p:txBody>
      </p:sp>
    </p:spTree>
    <p:extLst>
      <p:ext uri="{BB962C8B-B14F-4D97-AF65-F5344CB8AC3E}">
        <p14:creationId xmlns:p14="http://schemas.microsoft.com/office/powerpoint/2010/main" val="3100092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B6271DB-7952-8341-B583-EC16278EA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a:extLst>
              <a:ext uri="{FF2B5EF4-FFF2-40B4-BE49-F238E27FC236}">
                <a16:creationId xmlns:a16="http://schemas.microsoft.com/office/drawing/2014/main" id="{98378B8A-814B-7042-B64A-D36D2AB9D42C}"/>
              </a:ext>
            </a:extLst>
          </p:cNvPr>
          <p:cNvSpPr>
            <a:spLocks noGrp="1"/>
          </p:cNvSpPr>
          <p:nvPr>
            <p:ph type="title"/>
          </p:nvPr>
        </p:nvSpPr>
        <p:spPr>
          <a:xfrm>
            <a:off x="838200" y="832337"/>
            <a:ext cx="10515600" cy="5498125"/>
          </a:xfrm>
        </p:spPr>
        <p:txBody>
          <a:bodyPr/>
          <a:lstStyle/>
          <a:p>
            <a:r>
              <a:rPr lang="en-US" b="1" dirty="0">
                <a:solidFill>
                  <a:schemeClr val="bg1"/>
                </a:solidFill>
              </a:rPr>
              <a:t>A Pastor’s Job Description</a:t>
            </a:r>
            <a:br>
              <a:rPr lang="en-US" dirty="0">
                <a:solidFill>
                  <a:schemeClr val="bg1"/>
                </a:solidFill>
              </a:rPr>
            </a:br>
            <a:r>
              <a:rPr lang="en-US" dirty="0">
                <a:solidFill>
                  <a:schemeClr val="bg1"/>
                </a:solidFill>
              </a:rPr>
              <a:t>Part 3: From Saving to Sending</a:t>
            </a:r>
          </a:p>
        </p:txBody>
      </p:sp>
    </p:spTree>
    <p:extLst>
      <p:ext uri="{BB962C8B-B14F-4D97-AF65-F5344CB8AC3E}">
        <p14:creationId xmlns:p14="http://schemas.microsoft.com/office/powerpoint/2010/main" val="354875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B6271DB-7952-8341-B583-EC16278EA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a:extLst>
              <a:ext uri="{FF2B5EF4-FFF2-40B4-BE49-F238E27FC236}">
                <a16:creationId xmlns:a16="http://schemas.microsoft.com/office/drawing/2014/main" id="{98378B8A-814B-7042-B64A-D36D2AB9D42C}"/>
              </a:ext>
            </a:extLst>
          </p:cNvPr>
          <p:cNvSpPr>
            <a:spLocks noGrp="1"/>
          </p:cNvSpPr>
          <p:nvPr>
            <p:ph type="title"/>
          </p:nvPr>
        </p:nvSpPr>
        <p:spPr>
          <a:xfrm>
            <a:off x="838200" y="299803"/>
            <a:ext cx="10854128" cy="6030659"/>
          </a:xfrm>
        </p:spPr>
        <p:txBody>
          <a:bodyPr/>
          <a:lstStyle/>
          <a:p>
            <a:r>
              <a:rPr lang="en-US" sz="3600" b="1" baseline="30000" dirty="0">
                <a:solidFill>
                  <a:schemeClr val="bg1"/>
                </a:solidFill>
              </a:rPr>
              <a:t>19 </a:t>
            </a:r>
            <a:r>
              <a:rPr lang="en-US" sz="3600" dirty="0">
                <a:solidFill>
                  <a:schemeClr val="bg1"/>
                </a:solidFill>
              </a:rPr>
              <a:t>On the evening of that first day of the week, when the disciples were together, with the doors locked for fear of the Jewish leaders, Jesus came and stood among them and said, “Peace be with you!” </a:t>
            </a:r>
            <a:r>
              <a:rPr lang="en-US" sz="3600" b="1" baseline="30000" dirty="0">
                <a:solidFill>
                  <a:schemeClr val="bg1"/>
                </a:solidFill>
              </a:rPr>
              <a:t>20 </a:t>
            </a:r>
            <a:r>
              <a:rPr lang="en-US" sz="3600" dirty="0">
                <a:solidFill>
                  <a:schemeClr val="bg1"/>
                </a:solidFill>
              </a:rPr>
              <a:t>After he said this, he showed them his hands and side. The disciples were overjoyed when they saw the Lord.</a:t>
            </a:r>
            <a:r>
              <a:rPr lang="en-US" sz="3600" b="1" baseline="30000" dirty="0">
                <a:solidFill>
                  <a:schemeClr val="bg1"/>
                </a:solidFill>
              </a:rPr>
              <a:t>21 </a:t>
            </a:r>
            <a:r>
              <a:rPr lang="en-US" sz="3600" dirty="0">
                <a:solidFill>
                  <a:schemeClr val="bg1"/>
                </a:solidFill>
              </a:rPr>
              <a:t>Again Jesus said, “Peace be with you! </a:t>
            </a:r>
            <a:r>
              <a:rPr lang="en-US" sz="3600" b="1" u="sng" dirty="0">
                <a:solidFill>
                  <a:schemeClr val="bg1"/>
                </a:solidFill>
              </a:rPr>
              <a:t>As the Father has sent me, I am sending you</a:t>
            </a:r>
            <a:r>
              <a:rPr lang="en-US" sz="3600" dirty="0">
                <a:solidFill>
                  <a:schemeClr val="bg1"/>
                </a:solidFill>
              </a:rPr>
              <a:t>.” </a:t>
            </a:r>
            <a:r>
              <a:rPr lang="en-US" sz="3600" b="1" baseline="30000" dirty="0">
                <a:solidFill>
                  <a:schemeClr val="bg1"/>
                </a:solidFill>
              </a:rPr>
              <a:t>22 </a:t>
            </a:r>
            <a:r>
              <a:rPr lang="en-US" sz="3600" dirty="0">
                <a:solidFill>
                  <a:schemeClr val="bg1"/>
                </a:solidFill>
              </a:rPr>
              <a:t>And with that he breathed on them and said, “Receive the Holy Spirit. </a:t>
            </a:r>
            <a:br>
              <a:rPr lang="en-US" sz="3600" dirty="0">
                <a:solidFill>
                  <a:schemeClr val="bg1"/>
                </a:solidFill>
              </a:rPr>
            </a:br>
            <a:r>
              <a:rPr lang="en-US" sz="3600" dirty="0">
                <a:solidFill>
                  <a:schemeClr val="bg1"/>
                </a:solidFill>
              </a:rPr>
              <a:t>John 20:19-22</a:t>
            </a:r>
          </a:p>
        </p:txBody>
      </p:sp>
    </p:spTree>
    <p:extLst>
      <p:ext uri="{BB962C8B-B14F-4D97-AF65-F5344CB8AC3E}">
        <p14:creationId xmlns:p14="http://schemas.microsoft.com/office/powerpoint/2010/main" val="2092870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1E468C1-E825-1C4E-B8BC-E2761FBA8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838200" y="1411457"/>
            <a:ext cx="10515600" cy="4839258"/>
          </a:xfrm>
        </p:spPr>
        <p:txBody>
          <a:bodyPr>
            <a:noAutofit/>
          </a:bodyPr>
          <a:lstStyle/>
          <a:p>
            <a:r>
              <a:rPr lang="en-US" altLang="x-none" sz="4400" dirty="0">
                <a:solidFill>
                  <a:schemeClr val="bg1"/>
                </a:solidFill>
              </a:rPr>
              <a:t>The </a:t>
            </a:r>
            <a:r>
              <a:rPr lang="en-US" altLang="x-none" sz="4400" b="1" dirty="0">
                <a:solidFill>
                  <a:schemeClr val="bg1"/>
                </a:solidFill>
              </a:rPr>
              <a:t>primary mission </a:t>
            </a:r>
            <a:r>
              <a:rPr lang="en-US" altLang="x-none" sz="4400" dirty="0">
                <a:solidFill>
                  <a:schemeClr val="bg1"/>
                </a:solidFill>
              </a:rPr>
              <a:t>of every church, every pastor and every church leader is to create a culture of </a:t>
            </a:r>
            <a:r>
              <a:rPr lang="en-US" altLang="x-none" sz="4400" b="1" dirty="0">
                <a:solidFill>
                  <a:schemeClr val="bg1"/>
                </a:solidFill>
              </a:rPr>
              <a:t>Christo-</a:t>
            </a:r>
            <a:r>
              <a:rPr lang="en-US" altLang="x-none" sz="4400" b="1" dirty="0" err="1">
                <a:solidFill>
                  <a:schemeClr val="bg1"/>
                </a:solidFill>
              </a:rPr>
              <a:t>formity</a:t>
            </a:r>
            <a:r>
              <a:rPr lang="en-US" altLang="x-none" sz="4400" dirty="0">
                <a:solidFill>
                  <a:schemeClr val="bg1"/>
                </a:solidFill>
              </a:rPr>
              <a:t> in her people</a:t>
            </a:r>
            <a:br>
              <a:rPr lang="en-US" altLang="x-none" sz="4400" dirty="0">
                <a:solidFill>
                  <a:schemeClr val="bg1"/>
                </a:solidFill>
              </a:rPr>
            </a:br>
            <a:r>
              <a:rPr lang="en-US" altLang="x-none" sz="4400" dirty="0">
                <a:solidFill>
                  <a:schemeClr val="bg1"/>
                </a:solidFill>
              </a:rPr>
              <a:t>so that every believer will display the Presence of Christ to the World </a:t>
            </a:r>
            <a:r>
              <a:rPr lang="en-US" altLang="x-none" sz="4400" b="1" dirty="0">
                <a:solidFill>
                  <a:schemeClr val="bg1"/>
                </a:solidFill>
              </a:rPr>
              <a:t> </a:t>
            </a:r>
            <a:endParaRPr lang="en-US" altLang="x-none" sz="5400" dirty="0">
              <a:solidFill>
                <a:schemeClr val="bg1"/>
              </a:solidFill>
            </a:endParaRPr>
          </a:p>
        </p:txBody>
      </p:sp>
    </p:spTree>
    <p:extLst>
      <p:ext uri="{BB962C8B-B14F-4D97-AF65-F5344CB8AC3E}">
        <p14:creationId xmlns:p14="http://schemas.microsoft.com/office/powerpoint/2010/main" val="181344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B6271DB-7952-8341-B583-EC16278EA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a:extLst>
              <a:ext uri="{FF2B5EF4-FFF2-40B4-BE49-F238E27FC236}">
                <a16:creationId xmlns:a16="http://schemas.microsoft.com/office/drawing/2014/main" id="{98378B8A-814B-7042-B64A-D36D2AB9D42C}"/>
              </a:ext>
            </a:extLst>
          </p:cNvPr>
          <p:cNvSpPr>
            <a:spLocks noGrp="1"/>
          </p:cNvSpPr>
          <p:nvPr>
            <p:ph type="title"/>
          </p:nvPr>
        </p:nvSpPr>
        <p:spPr>
          <a:xfrm>
            <a:off x="838200" y="832337"/>
            <a:ext cx="10515600" cy="5498125"/>
          </a:xfrm>
        </p:spPr>
        <p:txBody>
          <a:bodyPr/>
          <a:lstStyle/>
          <a:p>
            <a:r>
              <a:rPr lang="en-US" b="1" dirty="0">
                <a:solidFill>
                  <a:schemeClr val="bg1"/>
                </a:solidFill>
              </a:rPr>
              <a:t>What Distracts the Church from Her Mission</a:t>
            </a:r>
            <a:endParaRPr lang="en-US" dirty="0">
              <a:solidFill>
                <a:schemeClr val="bg1"/>
              </a:solidFill>
            </a:endParaRPr>
          </a:p>
        </p:txBody>
      </p:sp>
    </p:spTree>
    <p:extLst>
      <p:ext uri="{BB962C8B-B14F-4D97-AF65-F5344CB8AC3E}">
        <p14:creationId xmlns:p14="http://schemas.microsoft.com/office/powerpoint/2010/main" val="3360713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5EE79974-911D-3A4E-A774-CFC01BE03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838200" y="832337"/>
            <a:ext cx="10515600" cy="4839258"/>
          </a:xfrm>
        </p:spPr>
        <p:txBody>
          <a:bodyPr>
            <a:normAutofit/>
          </a:bodyPr>
          <a:lstStyle/>
          <a:p>
            <a:pPr>
              <a:lnSpc>
                <a:spcPct val="120000"/>
              </a:lnSpc>
            </a:pPr>
            <a:r>
              <a:rPr lang="en-US" altLang="x-none" sz="4400" dirty="0">
                <a:solidFill>
                  <a:schemeClr val="bg1"/>
                </a:solidFill>
              </a:rPr>
              <a:t>Maybe we have accepted the separation between the Church &amp; Ivory Tower. </a:t>
            </a:r>
            <a:br>
              <a:rPr lang="en-US" altLang="x-none" sz="4400" dirty="0">
                <a:solidFill>
                  <a:schemeClr val="bg1"/>
                </a:solidFill>
              </a:rPr>
            </a:br>
            <a:r>
              <a:rPr lang="en-US" altLang="x-none" sz="3600" b="1" dirty="0">
                <a:solidFill>
                  <a:schemeClr val="bg1"/>
                </a:solidFill>
              </a:rPr>
              <a:t>Simply: We believe the Interpretation of the Word is a job best left to the professionals</a:t>
            </a:r>
            <a:endParaRPr lang="en-US" altLang="x-none" sz="4400" b="1" dirty="0">
              <a:solidFill>
                <a:schemeClr val="bg1"/>
              </a:solidFill>
            </a:endParaRPr>
          </a:p>
        </p:txBody>
      </p:sp>
    </p:spTree>
    <p:extLst>
      <p:ext uri="{BB962C8B-B14F-4D97-AF65-F5344CB8AC3E}">
        <p14:creationId xmlns:p14="http://schemas.microsoft.com/office/powerpoint/2010/main" val="174547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9377574-60BE-E44E-9457-21883A65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213248" y="917863"/>
            <a:ext cx="11814629" cy="4964022"/>
          </a:xfrm>
        </p:spPr>
        <p:txBody>
          <a:bodyPr>
            <a:normAutofit fontScale="90000"/>
          </a:bodyPr>
          <a:lstStyle/>
          <a:p>
            <a:pPr>
              <a:lnSpc>
                <a:spcPct val="100000"/>
              </a:lnSpc>
            </a:pPr>
            <a:r>
              <a:rPr lang="en-US" altLang="x-none" sz="6000" dirty="0">
                <a:solidFill>
                  <a:schemeClr val="bg1"/>
                </a:solidFill>
              </a:rPr>
              <a:t>Maybe we are more </a:t>
            </a:r>
            <a:br>
              <a:rPr lang="en-US" altLang="x-none" sz="6000" dirty="0">
                <a:solidFill>
                  <a:schemeClr val="bg1"/>
                </a:solidFill>
              </a:rPr>
            </a:br>
            <a:r>
              <a:rPr lang="en-US" altLang="x-none" sz="6000" dirty="0">
                <a:solidFill>
                  <a:schemeClr val="bg1"/>
                </a:solidFill>
              </a:rPr>
              <a:t>“Revivalist” than “Wesleyan”</a:t>
            </a:r>
            <a:br>
              <a:rPr lang="en-US" altLang="x-none" sz="6000" dirty="0">
                <a:solidFill>
                  <a:schemeClr val="bg1"/>
                </a:solidFill>
              </a:rPr>
            </a:br>
            <a:br>
              <a:rPr lang="en-US" altLang="x-none" dirty="0">
                <a:solidFill>
                  <a:schemeClr val="bg1"/>
                </a:solidFill>
              </a:rPr>
            </a:br>
            <a:r>
              <a:rPr lang="en-US" altLang="x-none" sz="4900" dirty="0">
                <a:solidFill>
                  <a:schemeClr val="bg1"/>
                </a:solidFill>
              </a:rPr>
              <a:t>We have accepted the “Privatization” of an encounter with Jesus </a:t>
            </a:r>
            <a:br>
              <a:rPr lang="en-US" altLang="x-none" sz="4900" dirty="0">
                <a:solidFill>
                  <a:schemeClr val="bg1"/>
                </a:solidFill>
              </a:rPr>
            </a:br>
            <a:r>
              <a:rPr lang="en-US" altLang="x-none" sz="4900" dirty="0">
                <a:solidFill>
                  <a:schemeClr val="bg1"/>
                </a:solidFill>
              </a:rPr>
              <a:t>and maybe even accepting that this can take place apart from His Body (The Church)</a:t>
            </a:r>
            <a:br>
              <a:rPr lang="en-US" altLang="x-none" sz="4900" dirty="0">
                <a:solidFill>
                  <a:schemeClr val="bg1"/>
                </a:solidFill>
              </a:rPr>
            </a:br>
            <a:endParaRPr lang="en-US" altLang="x-none" sz="3600" dirty="0">
              <a:solidFill>
                <a:schemeClr val="bg1"/>
              </a:solidFill>
            </a:endParaRPr>
          </a:p>
        </p:txBody>
      </p:sp>
    </p:spTree>
    <p:extLst>
      <p:ext uri="{BB962C8B-B14F-4D97-AF65-F5344CB8AC3E}">
        <p14:creationId xmlns:p14="http://schemas.microsoft.com/office/powerpoint/2010/main" val="130328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2F1AAAC8-38D1-844B-93B7-3836E2C57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a:extLst>
              <a:ext uri="{FF2B5EF4-FFF2-40B4-BE49-F238E27FC236}">
                <a16:creationId xmlns:a16="http://schemas.microsoft.com/office/drawing/2014/main" id="{F77C4852-B36A-3C4D-9C3F-F7BB23F89B74}"/>
              </a:ext>
            </a:extLst>
          </p:cNvPr>
          <p:cNvSpPr>
            <a:spLocks noGrp="1"/>
          </p:cNvSpPr>
          <p:nvPr>
            <p:ph type="title"/>
          </p:nvPr>
        </p:nvSpPr>
        <p:spPr/>
        <p:txBody>
          <a:bodyPr/>
          <a:lstStyle/>
          <a:p>
            <a:r>
              <a:rPr lang="en-US" dirty="0">
                <a:solidFill>
                  <a:schemeClr val="bg1"/>
                </a:solidFill>
              </a:rPr>
              <a:t>87% of Churchgoers say, “What we need most from our church is to help understand the Bible in depth.”</a:t>
            </a:r>
            <a:br>
              <a:rPr lang="en-US" dirty="0">
                <a:solidFill>
                  <a:schemeClr val="bg1"/>
                </a:solidFill>
              </a:rPr>
            </a:br>
            <a:br>
              <a:rPr lang="en-US" dirty="0">
                <a:solidFill>
                  <a:schemeClr val="bg1"/>
                </a:solidFill>
              </a:rPr>
            </a:br>
            <a:r>
              <a:rPr lang="en-US" b="1" dirty="0">
                <a:solidFill>
                  <a:schemeClr val="bg1"/>
                </a:solidFill>
              </a:rPr>
              <a:t>Institute for Biblical Reading</a:t>
            </a:r>
            <a:br>
              <a:rPr lang="en-US" b="1" dirty="0">
                <a:solidFill>
                  <a:schemeClr val="bg1"/>
                </a:solidFill>
              </a:rPr>
            </a:br>
            <a:r>
              <a:rPr lang="en-US" sz="2800" b="1" dirty="0">
                <a:solidFill>
                  <a:schemeClr val="bg1"/>
                </a:solidFill>
                <a:hlinkClick r:id="rId3"/>
              </a:rPr>
              <a:t>https://instituteforbiblereading.org</a:t>
            </a:r>
            <a:br>
              <a:rPr lang="en-US" sz="2800" b="1"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27951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92AA014-C089-FA4C-A690-5932C7E47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213248" y="917863"/>
            <a:ext cx="11814629" cy="4964022"/>
          </a:xfrm>
        </p:spPr>
        <p:txBody>
          <a:bodyPr>
            <a:normAutofit fontScale="90000"/>
          </a:bodyPr>
          <a:lstStyle/>
          <a:p>
            <a:pPr>
              <a:lnSpc>
                <a:spcPct val="100000"/>
              </a:lnSpc>
            </a:pPr>
            <a:r>
              <a:rPr lang="en-US" altLang="x-none" sz="6000" dirty="0">
                <a:solidFill>
                  <a:schemeClr val="bg1"/>
                </a:solidFill>
              </a:rPr>
              <a:t>Maybe we are more </a:t>
            </a:r>
            <a:br>
              <a:rPr lang="en-US" altLang="x-none" sz="6000" dirty="0">
                <a:solidFill>
                  <a:schemeClr val="bg1"/>
                </a:solidFill>
              </a:rPr>
            </a:br>
            <a:r>
              <a:rPr lang="en-US" altLang="x-none" sz="6000" dirty="0">
                <a:solidFill>
                  <a:schemeClr val="bg1"/>
                </a:solidFill>
              </a:rPr>
              <a:t>“Evangelical” than “Wesleyan”</a:t>
            </a:r>
            <a:br>
              <a:rPr lang="en-US" altLang="x-none" sz="6000" dirty="0">
                <a:solidFill>
                  <a:schemeClr val="bg1"/>
                </a:solidFill>
              </a:rPr>
            </a:br>
            <a:br>
              <a:rPr lang="en-US" altLang="x-none" sz="4900" dirty="0">
                <a:solidFill>
                  <a:schemeClr val="bg1"/>
                </a:solidFill>
              </a:rPr>
            </a:br>
            <a:r>
              <a:rPr lang="en-US" altLang="x-none" sz="4900" dirty="0">
                <a:solidFill>
                  <a:schemeClr val="bg1"/>
                </a:solidFill>
              </a:rPr>
              <a:t>Evangelism vs. Discipleship</a:t>
            </a:r>
            <a:br>
              <a:rPr lang="en-US" altLang="x-none" sz="4900" dirty="0">
                <a:solidFill>
                  <a:schemeClr val="bg1"/>
                </a:solidFill>
              </a:rPr>
            </a:br>
            <a:r>
              <a:rPr lang="en-US" altLang="x-none" sz="4900" dirty="0">
                <a:solidFill>
                  <a:schemeClr val="bg1"/>
                </a:solidFill>
              </a:rPr>
              <a:t>Decisions for Christ vs. Disciples of Christ</a:t>
            </a:r>
            <a:br>
              <a:rPr lang="en-US" altLang="x-none" dirty="0">
                <a:solidFill>
                  <a:schemeClr val="bg1"/>
                </a:solidFill>
              </a:rPr>
            </a:br>
            <a:endParaRPr lang="en-US" altLang="x-none" sz="3600" dirty="0">
              <a:solidFill>
                <a:schemeClr val="bg1"/>
              </a:solidFill>
            </a:endParaRPr>
          </a:p>
        </p:txBody>
      </p:sp>
    </p:spTree>
    <p:extLst>
      <p:ext uri="{BB962C8B-B14F-4D97-AF65-F5344CB8AC3E}">
        <p14:creationId xmlns:p14="http://schemas.microsoft.com/office/powerpoint/2010/main" val="916309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7AE61C8-C174-2A45-A0D3-CF8F24D83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1326017" y="1041042"/>
            <a:ext cx="10515600" cy="4839258"/>
          </a:xfrm>
        </p:spPr>
        <p:txBody>
          <a:bodyPr>
            <a:noAutofit/>
          </a:bodyPr>
          <a:lstStyle/>
          <a:p>
            <a:pPr algn="l"/>
            <a:r>
              <a:rPr lang="en-US" sz="4400" dirty="0">
                <a:solidFill>
                  <a:schemeClr val="bg1"/>
                </a:solidFill>
              </a:rPr>
              <a:t>I must be frank in my feeling that a notable heresy has come into being throughout our evangelical circles, </a:t>
            </a:r>
            <a:br>
              <a:rPr lang="en-US" sz="4400" dirty="0">
                <a:solidFill>
                  <a:schemeClr val="bg1"/>
                </a:solidFill>
              </a:rPr>
            </a:br>
            <a:r>
              <a:rPr lang="en-US" sz="4400" dirty="0">
                <a:solidFill>
                  <a:schemeClr val="bg1"/>
                </a:solidFill>
              </a:rPr>
              <a:t>the widely accepted concept that we humans can choose to accept Christ only because we need Him as Savior and that we have the right to postpone our obedience </a:t>
            </a:r>
            <a:r>
              <a:rPr lang="mr-IN" sz="4400" dirty="0">
                <a:solidFill>
                  <a:schemeClr val="bg1"/>
                </a:solidFill>
              </a:rPr>
              <a:t>–</a:t>
            </a:r>
            <a:r>
              <a:rPr lang="en-US" sz="4400" dirty="0">
                <a:solidFill>
                  <a:schemeClr val="bg1"/>
                </a:solidFill>
              </a:rPr>
              <a:t> </a:t>
            </a:r>
            <a:br>
              <a:rPr lang="en-US" sz="4400" dirty="0">
                <a:solidFill>
                  <a:schemeClr val="bg1"/>
                </a:solidFill>
              </a:rPr>
            </a:br>
            <a:br>
              <a:rPr lang="en-US" sz="4400" dirty="0">
                <a:solidFill>
                  <a:schemeClr val="bg1"/>
                </a:solidFill>
              </a:rPr>
            </a:br>
            <a:r>
              <a:rPr lang="en-US" sz="4400" dirty="0">
                <a:solidFill>
                  <a:schemeClr val="bg1"/>
                </a:solidFill>
              </a:rPr>
              <a:t>AW Tozer, “I Call It Heresy”</a:t>
            </a:r>
            <a:endParaRPr lang="en-US" altLang="x-none" sz="4400" dirty="0">
              <a:solidFill>
                <a:schemeClr val="bg1"/>
              </a:solidFill>
            </a:endParaRPr>
          </a:p>
        </p:txBody>
      </p:sp>
    </p:spTree>
    <p:extLst>
      <p:ext uri="{BB962C8B-B14F-4D97-AF65-F5344CB8AC3E}">
        <p14:creationId xmlns:p14="http://schemas.microsoft.com/office/powerpoint/2010/main" val="1866628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D6CCE93-1031-A54F-9C39-471AFE08C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838200" y="832337"/>
            <a:ext cx="10515600" cy="4839258"/>
          </a:xfrm>
        </p:spPr>
        <p:txBody>
          <a:bodyPr>
            <a:noAutofit/>
          </a:bodyPr>
          <a:lstStyle/>
          <a:p>
            <a:pPr algn="l"/>
            <a:r>
              <a:rPr lang="en-US" sz="4400" dirty="0">
                <a:solidFill>
                  <a:schemeClr val="bg1"/>
                </a:solidFill>
              </a:rPr>
              <a:t>Discipleship is the process of becoming who Jesus would be, if He was you!</a:t>
            </a:r>
            <a:br>
              <a:rPr lang="en-US" sz="4400" dirty="0">
                <a:solidFill>
                  <a:schemeClr val="bg1"/>
                </a:solidFill>
              </a:rPr>
            </a:br>
            <a:r>
              <a:rPr lang="en-US" sz="4400" dirty="0">
                <a:solidFill>
                  <a:schemeClr val="bg1"/>
                </a:solidFill>
              </a:rPr>
              <a:t>- Dallas Willard</a:t>
            </a:r>
            <a:endParaRPr lang="en-US" altLang="x-none" sz="4400" dirty="0">
              <a:solidFill>
                <a:schemeClr val="bg1"/>
              </a:solidFill>
            </a:endParaRPr>
          </a:p>
        </p:txBody>
      </p:sp>
    </p:spTree>
    <p:extLst>
      <p:ext uri="{BB962C8B-B14F-4D97-AF65-F5344CB8AC3E}">
        <p14:creationId xmlns:p14="http://schemas.microsoft.com/office/powerpoint/2010/main" val="1581415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D6CCE93-1031-A54F-9C39-471AFE08C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838200" y="832337"/>
            <a:ext cx="10515600" cy="4839258"/>
          </a:xfrm>
        </p:spPr>
        <p:txBody>
          <a:bodyPr>
            <a:noAutofit/>
          </a:bodyPr>
          <a:lstStyle/>
          <a:p>
            <a:pPr algn="l"/>
            <a:r>
              <a:rPr lang="en-US" sz="4400" dirty="0">
                <a:solidFill>
                  <a:schemeClr val="bg1"/>
                </a:solidFill>
              </a:rPr>
              <a:t>One who wants to become more like Jesus and thus </a:t>
            </a:r>
            <a:r>
              <a:rPr lang="en-US" sz="4400" b="1" u="sng" dirty="0">
                <a:solidFill>
                  <a:schemeClr val="bg1"/>
                </a:solidFill>
              </a:rPr>
              <a:t>systemically</a:t>
            </a:r>
            <a:r>
              <a:rPr lang="en-US" sz="4400" dirty="0">
                <a:solidFill>
                  <a:schemeClr val="bg1"/>
                </a:solidFill>
              </a:rPr>
              <a:t> and </a:t>
            </a:r>
            <a:r>
              <a:rPr lang="en-US" sz="4400" b="1" u="sng" dirty="0">
                <a:solidFill>
                  <a:schemeClr val="bg1"/>
                </a:solidFill>
              </a:rPr>
              <a:t>progressively</a:t>
            </a:r>
            <a:r>
              <a:rPr lang="en-US" sz="4400" dirty="0">
                <a:solidFill>
                  <a:schemeClr val="bg1"/>
                </a:solidFill>
              </a:rPr>
              <a:t> re-arranges the affairs of life to that end.</a:t>
            </a:r>
            <a:br>
              <a:rPr lang="en-US" sz="4400" dirty="0">
                <a:solidFill>
                  <a:schemeClr val="bg1"/>
                </a:solidFill>
              </a:rPr>
            </a:br>
            <a:r>
              <a:rPr lang="en-US" sz="4400" dirty="0">
                <a:solidFill>
                  <a:schemeClr val="bg1"/>
                </a:solidFill>
              </a:rPr>
              <a:t>- Dallas Willard</a:t>
            </a:r>
            <a:endParaRPr lang="en-US" altLang="x-none" sz="4400" dirty="0">
              <a:solidFill>
                <a:schemeClr val="bg1"/>
              </a:solidFill>
            </a:endParaRPr>
          </a:p>
        </p:txBody>
      </p:sp>
    </p:spTree>
    <p:extLst>
      <p:ext uri="{BB962C8B-B14F-4D97-AF65-F5344CB8AC3E}">
        <p14:creationId xmlns:p14="http://schemas.microsoft.com/office/powerpoint/2010/main" val="2126311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2BF8960-F90A-2D47-AACC-91EB913E1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377371" y="566170"/>
            <a:ext cx="11814629" cy="4964022"/>
          </a:xfrm>
        </p:spPr>
        <p:txBody>
          <a:bodyPr>
            <a:normAutofit/>
          </a:bodyPr>
          <a:lstStyle/>
          <a:p>
            <a:pPr>
              <a:lnSpc>
                <a:spcPct val="100000"/>
              </a:lnSpc>
            </a:pPr>
            <a:r>
              <a:rPr lang="en-US" altLang="x-none" sz="5400" dirty="0">
                <a:solidFill>
                  <a:schemeClr val="bg1"/>
                </a:solidFill>
              </a:rPr>
              <a:t>Maybe we are more “Leaders” than “Disciple-makers”</a:t>
            </a:r>
            <a:br>
              <a:rPr lang="en-US" altLang="x-none" sz="5400" dirty="0">
                <a:solidFill>
                  <a:schemeClr val="bg1"/>
                </a:solidFill>
              </a:rPr>
            </a:br>
            <a:br>
              <a:rPr lang="en-US" altLang="x-none" dirty="0">
                <a:solidFill>
                  <a:schemeClr val="bg1"/>
                </a:solidFill>
              </a:rPr>
            </a:br>
            <a:r>
              <a:rPr lang="en-US" altLang="x-none" sz="4900" dirty="0">
                <a:solidFill>
                  <a:schemeClr val="bg1"/>
                </a:solidFill>
              </a:rPr>
              <a:t>We “pastor to metrics” more than “disciple towards transformation”</a:t>
            </a:r>
            <a:br>
              <a:rPr lang="en-US" altLang="x-none" sz="4900" dirty="0">
                <a:solidFill>
                  <a:schemeClr val="bg1"/>
                </a:solidFill>
              </a:rPr>
            </a:br>
            <a:endParaRPr lang="en-US" altLang="x-none" sz="4400" dirty="0">
              <a:solidFill>
                <a:schemeClr val="bg1"/>
              </a:solidFill>
            </a:endParaRPr>
          </a:p>
        </p:txBody>
      </p:sp>
    </p:spTree>
    <p:extLst>
      <p:ext uri="{BB962C8B-B14F-4D97-AF65-F5344CB8AC3E}">
        <p14:creationId xmlns:p14="http://schemas.microsoft.com/office/powerpoint/2010/main" val="403049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1246112-0C7F-834E-A654-259EFECBE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838200" y="832337"/>
            <a:ext cx="10515600" cy="4839258"/>
          </a:xfrm>
        </p:spPr>
        <p:txBody>
          <a:bodyPr>
            <a:noAutofit/>
          </a:bodyPr>
          <a:lstStyle/>
          <a:p>
            <a:r>
              <a:rPr lang="en-US" altLang="x-none" sz="6600" dirty="0">
                <a:solidFill>
                  <a:schemeClr val="bg1"/>
                </a:solidFill>
              </a:rPr>
              <a:t>What are these metrics?</a:t>
            </a:r>
            <a:br>
              <a:rPr lang="en-US" altLang="x-none" sz="6600" dirty="0">
                <a:solidFill>
                  <a:schemeClr val="bg1"/>
                </a:solidFill>
              </a:rPr>
            </a:br>
            <a:br>
              <a:rPr lang="en-US" altLang="x-none" sz="6600" dirty="0">
                <a:solidFill>
                  <a:schemeClr val="bg1"/>
                </a:solidFill>
              </a:rPr>
            </a:br>
            <a:r>
              <a:rPr lang="en-US" altLang="x-none" dirty="0">
                <a:solidFill>
                  <a:schemeClr val="bg1"/>
                </a:solidFill>
              </a:rPr>
              <a:t>(1) Number of People or Gatherings</a:t>
            </a:r>
            <a:br>
              <a:rPr lang="en-US" altLang="x-none" dirty="0">
                <a:solidFill>
                  <a:schemeClr val="bg1"/>
                </a:solidFill>
              </a:rPr>
            </a:br>
            <a:r>
              <a:rPr lang="en-US" altLang="x-none" dirty="0">
                <a:solidFill>
                  <a:schemeClr val="bg1"/>
                </a:solidFill>
              </a:rPr>
              <a:t>(2) Commitments to Christ</a:t>
            </a:r>
            <a:br>
              <a:rPr lang="en-US" altLang="x-none" dirty="0">
                <a:solidFill>
                  <a:schemeClr val="bg1"/>
                </a:solidFill>
              </a:rPr>
            </a:br>
            <a:r>
              <a:rPr lang="en-US" altLang="x-none" dirty="0">
                <a:solidFill>
                  <a:schemeClr val="bg1"/>
                </a:solidFill>
              </a:rPr>
              <a:t>(3) Finances or Offerings </a:t>
            </a:r>
          </a:p>
        </p:txBody>
      </p:sp>
    </p:spTree>
    <p:extLst>
      <p:ext uri="{BB962C8B-B14F-4D97-AF65-F5344CB8AC3E}">
        <p14:creationId xmlns:p14="http://schemas.microsoft.com/office/powerpoint/2010/main" val="351634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1196AA0-10B2-504F-ABDA-3E9E70B64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149902" y="1316447"/>
            <a:ext cx="12291933" cy="4964022"/>
          </a:xfrm>
        </p:spPr>
        <p:txBody>
          <a:bodyPr>
            <a:normAutofit fontScale="90000"/>
          </a:bodyPr>
          <a:lstStyle/>
          <a:p>
            <a:pPr>
              <a:lnSpc>
                <a:spcPct val="100000"/>
              </a:lnSpc>
            </a:pPr>
            <a:r>
              <a:rPr lang="en-US" altLang="x-none" sz="6000" dirty="0">
                <a:solidFill>
                  <a:schemeClr val="bg1"/>
                </a:solidFill>
              </a:rPr>
              <a:t>Additional Metrics?</a:t>
            </a:r>
            <a:br>
              <a:rPr lang="en-US" altLang="x-none" sz="6000" dirty="0">
                <a:solidFill>
                  <a:schemeClr val="bg1"/>
                </a:solidFill>
              </a:rPr>
            </a:br>
            <a:br>
              <a:rPr lang="en-US" altLang="x-none" sz="3600" dirty="0">
                <a:solidFill>
                  <a:srgbClr val="C00000"/>
                </a:solidFill>
              </a:rPr>
            </a:br>
            <a:r>
              <a:rPr lang="en-US" altLang="x-none" sz="4900" dirty="0">
                <a:solidFill>
                  <a:schemeClr val="bg1"/>
                </a:solidFill>
              </a:rPr>
              <a:t>(4) Since we count people “individually”;</a:t>
            </a:r>
            <a:br>
              <a:rPr lang="en-US" altLang="x-none" sz="4900" dirty="0">
                <a:solidFill>
                  <a:schemeClr val="bg1"/>
                </a:solidFill>
              </a:rPr>
            </a:br>
            <a:r>
              <a:rPr lang="en-US" altLang="x-none" sz="4900" dirty="0">
                <a:solidFill>
                  <a:schemeClr val="bg1"/>
                </a:solidFill>
              </a:rPr>
              <a:t> we often count a Disciple similarly. </a:t>
            </a:r>
            <a:br>
              <a:rPr lang="en-US" altLang="x-none" sz="4900" dirty="0">
                <a:solidFill>
                  <a:schemeClr val="bg1"/>
                </a:solidFill>
              </a:rPr>
            </a:br>
            <a:r>
              <a:rPr lang="en-US" altLang="x-none" sz="4900" dirty="0">
                <a:solidFill>
                  <a:schemeClr val="bg1"/>
                </a:solidFill>
              </a:rPr>
              <a:t>We MUST correct this</a:t>
            </a:r>
            <a:r>
              <a:rPr lang="mr-IN" altLang="x-none" sz="4900" dirty="0">
                <a:solidFill>
                  <a:schemeClr val="bg1"/>
                </a:solidFill>
              </a:rPr>
              <a:t>…</a:t>
            </a:r>
            <a:br>
              <a:rPr lang="en-US" altLang="x-none" sz="4900" dirty="0">
                <a:solidFill>
                  <a:schemeClr val="bg1"/>
                </a:solidFill>
              </a:rPr>
            </a:br>
            <a:r>
              <a:rPr lang="en-US" altLang="x-none" sz="4900" dirty="0">
                <a:solidFill>
                  <a:schemeClr val="bg1"/>
                </a:solidFill>
              </a:rPr>
              <a:t>A Disciple is only a disciple as he/she is a in a relationship with other Disciple-makers</a:t>
            </a:r>
            <a:br>
              <a:rPr lang="en-US" altLang="x-none" sz="3600" dirty="0">
                <a:solidFill>
                  <a:srgbClr val="C00000"/>
                </a:solidFill>
              </a:rPr>
            </a:br>
            <a:br>
              <a:rPr lang="en-US" altLang="x-none" sz="3600" dirty="0">
                <a:solidFill>
                  <a:srgbClr val="C00000"/>
                </a:solidFill>
              </a:rPr>
            </a:br>
            <a:endParaRPr lang="en-US" altLang="x-none" sz="3600" dirty="0">
              <a:solidFill>
                <a:schemeClr val="bg1"/>
              </a:solidFill>
            </a:endParaRPr>
          </a:p>
        </p:txBody>
      </p:sp>
    </p:spTree>
    <p:extLst>
      <p:ext uri="{BB962C8B-B14F-4D97-AF65-F5344CB8AC3E}">
        <p14:creationId xmlns:p14="http://schemas.microsoft.com/office/powerpoint/2010/main" val="519054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421D8DB-3683-2E4B-B226-EF65A9326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798286" y="515815"/>
            <a:ext cx="11190514" cy="4941693"/>
          </a:xfrm>
        </p:spPr>
        <p:txBody>
          <a:bodyPr>
            <a:normAutofit fontScale="90000"/>
          </a:bodyPr>
          <a:lstStyle/>
          <a:p>
            <a:pPr marL="914400" marR="0" lvl="2" indent="0" algn="l" defTabSz="914400" rtl="0" eaLnBrk="1" fontAlgn="auto" latinLnBrk="0" hangingPunct="1">
              <a:lnSpc>
                <a:spcPct val="100000"/>
              </a:lnSpc>
              <a:spcBef>
                <a:spcPts val="0"/>
              </a:spcBef>
              <a:spcAft>
                <a:spcPts val="0"/>
              </a:spcAft>
              <a:buClrTx/>
              <a:buSzTx/>
              <a:buFontTx/>
              <a:buNone/>
              <a:tabLst/>
              <a:defRPr/>
            </a:pPr>
            <a:br>
              <a:rPr lang="en-US" sz="3600" kern="1200" dirty="0">
                <a:solidFill>
                  <a:schemeClr val="bg1"/>
                </a:solidFill>
              </a:rPr>
            </a:br>
            <a:br>
              <a:rPr lang="en-US" sz="3600" kern="1200" dirty="0">
                <a:solidFill>
                  <a:schemeClr val="bg1"/>
                </a:solidFill>
              </a:rPr>
            </a:br>
            <a:r>
              <a:rPr lang="en-US" sz="4900" b="1" kern="1200" dirty="0">
                <a:solidFill>
                  <a:schemeClr val="bg1"/>
                </a:solidFill>
                <a:latin typeface="Avenir Next" panose="020B0503020202020204" pitchFamily="34" charset="0"/>
              </a:rPr>
              <a:t>The Modern Day Pastoral Question</a:t>
            </a:r>
            <a:r>
              <a:rPr lang="en-US" sz="4900" kern="1200" dirty="0">
                <a:solidFill>
                  <a:schemeClr val="bg1"/>
                </a:solidFill>
                <a:latin typeface="Avenir Next" panose="020B0503020202020204" pitchFamily="34" charset="0"/>
              </a:rPr>
              <a:t>: </a:t>
            </a:r>
            <a:br>
              <a:rPr lang="en-US" sz="4900" kern="1200" dirty="0">
                <a:solidFill>
                  <a:schemeClr val="bg1"/>
                </a:solidFill>
                <a:latin typeface="Avenir Next" panose="020B0503020202020204" pitchFamily="34" charset="0"/>
              </a:rPr>
            </a:br>
            <a:br>
              <a:rPr lang="en-US" sz="4900" kern="1200" dirty="0">
                <a:solidFill>
                  <a:schemeClr val="bg1"/>
                </a:solidFill>
                <a:latin typeface="Avenir Next" panose="020B0503020202020204" pitchFamily="34" charset="0"/>
              </a:rPr>
            </a:br>
            <a:r>
              <a:rPr lang="en-US" sz="4900" kern="1200" dirty="0">
                <a:solidFill>
                  <a:schemeClr val="bg1"/>
                </a:solidFill>
                <a:latin typeface="Avenir Next" panose="020B0503020202020204" pitchFamily="34" charset="0"/>
              </a:rPr>
              <a:t>What Kingdom possibility is created when men and women come together in an </a:t>
            </a:r>
            <a:br>
              <a:rPr lang="en-US" sz="4900" kern="1200" dirty="0">
                <a:solidFill>
                  <a:schemeClr val="bg1"/>
                </a:solidFill>
                <a:latin typeface="Avenir Next" panose="020B0503020202020204" pitchFamily="34" charset="0"/>
              </a:rPr>
            </a:br>
            <a:r>
              <a:rPr lang="en-US" sz="4900" kern="1200" dirty="0">
                <a:solidFill>
                  <a:schemeClr val="bg1"/>
                </a:solidFill>
                <a:latin typeface="Avenir Next" panose="020B0503020202020204" pitchFamily="34" charset="0"/>
              </a:rPr>
              <a:t>1. Accountable Church community to </a:t>
            </a:r>
            <a:br>
              <a:rPr lang="en-US" sz="4900" kern="1200" dirty="0">
                <a:solidFill>
                  <a:schemeClr val="bg1"/>
                </a:solidFill>
                <a:latin typeface="Avenir Next" panose="020B0503020202020204" pitchFamily="34" charset="0"/>
              </a:rPr>
            </a:br>
            <a:r>
              <a:rPr lang="en-US" sz="4900" kern="1200" dirty="0">
                <a:solidFill>
                  <a:schemeClr val="bg1"/>
                </a:solidFill>
                <a:latin typeface="Avenir Next" panose="020B0503020202020204" pitchFamily="34" charset="0"/>
              </a:rPr>
              <a:t>2. Read-Understand-Apply the Word </a:t>
            </a:r>
            <a:br>
              <a:rPr lang="en-US" sz="4900" kern="1200" dirty="0">
                <a:solidFill>
                  <a:schemeClr val="bg1"/>
                </a:solidFill>
                <a:latin typeface="Avenir Next" panose="020B0503020202020204" pitchFamily="34" charset="0"/>
              </a:rPr>
            </a:br>
            <a:r>
              <a:rPr lang="en-US" sz="4900" kern="1200" dirty="0">
                <a:solidFill>
                  <a:schemeClr val="bg1"/>
                </a:solidFill>
                <a:latin typeface="Avenir Next" panose="020B0503020202020204" pitchFamily="34" charset="0"/>
              </a:rPr>
              <a:t>3. All under the power of the Holy Spirit? </a:t>
            </a:r>
            <a:br>
              <a:rPr lang="en-US" sz="3600" kern="1200" dirty="0">
                <a:solidFill>
                  <a:schemeClr val="bg1"/>
                </a:solidFill>
              </a:rPr>
            </a:br>
            <a:endParaRPr lang="en-US" sz="3600" kern="1200" dirty="0">
              <a:solidFill>
                <a:schemeClr val="bg1"/>
              </a:solidFill>
            </a:endParaRPr>
          </a:p>
        </p:txBody>
      </p:sp>
    </p:spTree>
    <p:extLst>
      <p:ext uri="{BB962C8B-B14F-4D97-AF65-F5344CB8AC3E}">
        <p14:creationId xmlns:p14="http://schemas.microsoft.com/office/powerpoint/2010/main" val="113427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4E33233-02AD-8E49-9BB8-685D5CE65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838200" y="832337"/>
            <a:ext cx="10515600" cy="4839258"/>
          </a:xfrm>
        </p:spPr>
        <p:txBody>
          <a:bodyPr>
            <a:normAutofit fontScale="90000"/>
          </a:bodyPr>
          <a:lstStyle/>
          <a:p>
            <a:r>
              <a:rPr lang="en-US" sz="5400" dirty="0">
                <a:solidFill>
                  <a:srgbClr val="C00000"/>
                </a:solidFill>
              </a:rPr>
              <a:t>My Apology: </a:t>
            </a:r>
            <a:br>
              <a:rPr lang="en-US" sz="5400" dirty="0">
                <a:solidFill>
                  <a:schemeClr val="bg1"/>
                </a:solidFill>
              </a:rPr>
            </a:br>
            <a:r>
              <a:rPr lang="en-US" sz="5400" dirty="0">
                <a:solidFill>
                  <a:schemeClr val="bg1"/>
                </a:solidFill>
              </a:rPr>
              <a:t>I taught my students </a:t>
            </a:r>
            <a:br>
              <a:rPr lang="en-US" sz="5400" dirty="0">
                <a:solidFill>
                  <a:schemeClr val="bg1"/>
                </a:solidFill>
              </a:rPr>
            </a:br>
            <a:r>
              <a:rPr lang="en-US" sz="5400" dirty="0">
                <a:solidFill>
                  <a:schemeClr val="bg1"/>
                </a:solidFill>
              </a:rPr>
              <a:t>“How to </a:t>
            </a:r>
            <a:r>
              <a:rPr lang="en-US" sz="5400" i="1" u="sng" dirty="0">
                <a:solidFill>
                  <a:schemeClr val="bg1"/>
                </a:solidFill>
              </a:rPr>
              <a:t>read</a:t>
            </a:r>
            <a:r>
              <a:rPr lang="en-US" sz="5400" dirty="0">
                <a:solidFill>
                  <a:schemeClr val="bg1"/>
                </a:solidFill>
              </a:rPr>
              <a:t> Scripture” </a:t>
            </a:r>
            <a:br>
              <a:rPr lang="en-US" sz="5400" dirty="0"/>
            </a:br>
            <a:r>
              <a:rPr lang="en-US" sz="5400" b="1" dirty="0">
                <a:solidFill>
                  <a:schemeClr val="bg1"/>
                </a:solidFill>
              </a:rPr>
              <a:t>rather than </a:t>
            </a:r>
            <a:br>
              <a:rPr lang="en-US" sz="5400" dirty="0"/>
            </a:br>
            <a:r>
              <a:rPr lang="en-US" sz="5400" dirty="0">
                <a:solidFill>
                  <a:schemeClr val="bg1"/>
                </a:solidFill>
              </a:rPr>
              <a:t>“How </a:t>
            </a:r>
            <a:r>
              <a:rPr lang="en-US" sz="5400" i="1" u="sng" dirty="0">
                <a:solidFill>
                  <a:schemeClr val="bg1"/>
                </a:solidFill>
              </a:rPr>
              <a:t>to teac</a:t>
            </a:r>
            <a:r>
              <a:rPr lang="en-US" sz="5400" dirty="0">
                <a:solidFill>
                  <a:schemeClr val="bg1"/>
                </a:solidFill>
              </a:rPr>
              <a:t>h them how </a:t>
            </a:r>
            <a:r>
              <a:rPr lang="en-US" sz="5400" i="1" u="sng" dirty="0">
                <a:solidFill>
                  <a:schemeClr val="bg1"/>
                </a:solidFill>
              </a:rPr>
              <a:t>to teach </a:t>
            </a:r>
            <a:r>
              <a:rPr lang="en-US" sz="5400" dirty="0">
                <a:solidFill>
                  <a:schemeClr val="bg1"/>
                </a:solidFill>
              </a:rPr>
              <a:t>others to read the Scriptures”</a:t>
            </a:r>
            <a:br>
              <a:rPr lang="en-US" sz="5400" b="1" dirty="0"/>
            </a:br>
            <a:endParaRPr lang="en-US" sz="5400" dirty="0"/>
          </a:p>
        </p:txBody>
      </p:sp>
    </p:spTree>
    <p:extLst>
      <p:ext uri="{BB962C8B-B14F-4D97-AF65-F5344CB8AC3E}">
        <p14:creationId xmlns:p14="http://schemas.microsoft.com/office/powerpoint/2010/main" val="183785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7657C55-7373-2144-B6C9-E6E3F9C12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 y="0"/>
            <a:ext cx="12185501" cy="6858000"/>
          </a:xfrm>
          <a:prstGeom prst="rect">
            <a:avLst/>
          </a:prstGeom>
        </p:spPr>
      </p:pic>
      <p:sp>
        <p:nvSpPr>
          <p:cNvPr id="86" name="Title 1"/>
          <p:cNvSpPr txBox="1">
            <a:spLocks noGrp="1"/>
          </p:cNvSpPr>
          <p:nvPr>
            <p:ph type="title"/>
          </p:nvPr>
        </p:nvSpPr>
        <p:spPr>
          <a:xfrm>
            <a:off x="838200" y="1487645"/>
            <a:ext cx="10515600" cy="3882709"/>
          </a:xfrm>
          <a:prstGeom prst="rect">
            <a:avLst/>
          </a:prstGeom>
        </p:spPr>
        <p:txBody>
          <a:bodyPr>
            <a:normAutofit/>
          </a:bodyPr>
          <a:lstStyle/>
          <a:p>
            <a:pPr>
              <a:lnSpc>
                <a:spcPct val="100000"/>
              </a:lnSpc>
              <a:defRPr sz="4400" b="1"/>
            </a:pPr>
            <a:r>
              <a:rPr sz="6000" dirty="0">
                <a:solidFill>
                  <a:srgbClr val="F58F40"/>
                </a:solidFill>
                <a:latin typeface="Myriad Apple Text" panose="02000400000000000000" pitchFamily="2" charset="0"/>
              </a:rPr>
              <a:t>Two Approaches to the</a:t>
            </a:r>
            <a:br>
              <a:rPr sz="6000" dirty="0">
                <a:solidFill>
                  <a:srgbClr val="F58F40"/>
                </a:solidFill>
                <a:latin typeface="Myriad Apple Text" panose="02000400000000000000" pitchFamily="2" charset="0"/>
              </a:rPr>
            </a:br>
            <a:r>
              <a:rPr sz="6000" dirty="0">
                <a:solidFill>
                  <a:srgbClr val="F58F40"/>
                </a:solidFill>
                <a:latin typeface="Myriad Apple Text" panose="02000400000000000000" pitchFamily="2" charset="0"/>
              </a:rPr>
              <a:t> Reading of the Word</a:t>
            </a:r>
            <a:br>
              <a:rPr sz="5000" dirty="0">
                <a:solidFill>
                  <a:srgbClr val="F58F40"/>
                </a:solidFill>
                <a:latin typeface="Myriad Apple Text" panose="02000400000000000000" pitchFamily="2" charset="0"/>
              </a:rPr>
            </a:br>
            <a:endParaRPr sz="5000" dirty="0">
              <a:solidFill>
                <a:srgbClr val="F58F40"/>
              </a:solidFill>
              <a:latin typeface="Myriad Apple Text" panose="020004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0CBDE5F-CE60-2446-AE3A-90C1529B3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 y="0"/>
            <a:ext cx="12185501" cy="6858000"/>
          </a:xfrm>
          <a:prstGeom prst="rect">
            <a:avLst/>
          </a:prstGeom>
        </p:spPr>
      </p:pic>
      <p:pic>
        <p:nvPicPr>
          <p:cNvPr id="8" name="Picture 7" descr="Calendar&#10;&#10;Description automatically generated">
            <a:extLst>
              <a:ext uri="{FF2B5EF4-FFF2-40B4-BE49-F238E27FC236}">
                <a16:creationId xmlns:a16="http://schemas.microsoft.com/office/drawing/2014/main" id="{B129433F-AE07-A24B-BAAD-037DDED0A3E5}"/>
              </a:ext>
            </a:extLst>
          </p:cNvPr>
          <p:cNvPicPr>
            <a:picLocks noChangeAspect="1"/>
          </p:cNvPicPr>
          <p:nvPr/>
        </p:nvPicPr>
        <p:blipFill>
          <a:blip r:embed="rId4"/>
          <a:stretch>
            <a:fillRect/>
          </a:stretch>
        </p:blipFill>
        <p:spPr>
          <a:xfrm>
            <a:off x="370793" y="167951"/>
            <a:ext cx="11450411" cy="6858000"/>
          </a:xfrm>
          <a:prstGeom prst="rect">
            <a:avLst/>
          </a:prstGeom>
        </p:spPr>
      </p:pic>
    </p:spTree>
    <p:extLst>
      <p:ext uri="{BB962C8B-B14F-4D97-AF65-F5344CB8AC3E}">
        <p14:creationId xmlns:p14="http://schemas.microsoft.com/office/powerpoint/2010/main" val="241854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6FD5DA1-2691-6C40-9954-5BDA87801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2" name="Title 1"/>
          <p:cNvSpPr>
            <a:spLocks noGrp="1"/>
          </p:cNvSpPr>
          <p:nvPr>
            <p:ph type="title"/>
          </p:nvPr>
        </p:nvSpPr>
        <p:spPr>
          <a:xfrm>
            <a:off x="239485" y="339063"/>
            <a:ext cx="11473543" cy="1431892"/>
          </a:xfrm>
        </p:spPr>
        <p:txBody>
          <a:bodyPr>
            <a:noAutofit/>
          </a:bodyPr>
          <a:lstStyle/>
          <a:p>
            <a:br>
              <a:rPr lang="en-US" altLang="x-none" sz="6000" b="1" dirty="0">
                <a:solidFill>
                  <a:srgbClr val="FF4C49"/>
                </a:solidFill>
              </a:rPr>
            </a:br>
            <a:br>
              <a:rPr lang="en-US" altLang="x-none" sz="6000" b="1" dirty="0">
                <a:solidFill>
                  <a:srgbClr val="FF4C49"/>
                </a:solidFill>
              </a:rPr>
            </a:br>
            <a:r>
              <a:rPr lang="en-US" altLang="x-none" sz="6000" b="1" dirty="0">
                <a:solidFill>
                  <a:schemeClr val="bg1"/>
                </a:solidFill>
              </a:rPr>
              <a:t>Why a Second Reading?</a:t>
            </a:r>
            <a:br>
              <a:rPr lang="en-US" altLang="x-none" sz="6000" b="1" dirty="0">
                <a:solidFill>
                  <a:schemeClr val="bg1"/>
                </a:solidFill>
              </a:rPr>
            </a:br>
            <a:r>
              <a:rPr lang="en-US" altLang="x-none" sz="6600" b="1" dirty="0">
                <a:solidFill>
                  <a:srgbClr val="FF4C49"/>
                </a:solidFill>
              </a:rPr>
              <a:t> </a:t>
            </a:r>
            <a:br>
              <a:rPr lang="en-US" altLang="x-none" sz="5400" dirty="0"/>
            </a:br>
            <a:endParaRPr lang="en-US" altLang="x-none" sz="5400" dirty="0"/>
          </a:p>
        </p:txBody>
      </p:sp>
      <p:sp>
        <p:nvSpPr>
          <p:cNvPr id="3" name="Title 1"/>
          <p:cNvSpPr txBox="1">
            <a:spLocks noChangeAspect="1"/>
          </p:cNvSpPr>
          <p:nvPr/>
        </p:nvSpPr>
        <p:spPr>
          <a:xfrm>
            <a:off x="834950" y="1344184"/>
            <a:ext cx="10515600" cy="4839258"/>
          </a:xfrm>
          <a:prstGeom prst="rect">
            <a:avLst/>
          </a:prstGeom>
          <a:effectLst>
            <a:softEdge rad="0"/>
          </a:effectLst>
        </p:spPr>
        <p:txBody>
          <a:bodyPr anchor="ctr" anchorCtr="0">
            <a:noAutofit/>
          </a:bodyPr>
          <a:lstStyle>
            <a:lvl1pPr algn="ctr" defTabSz="914400" rtl="0" eaLnBrk="1" latinLnBrk="0" hangingPunct="1">
              <a:lnSpc>
                <a:spcPct val="90000"/>
              </a:lnSpc>
              <a:spcBef>
                <a:spcPct val="0"/>
              </a:spcBef>
              <a:buNone/>
              <a:defRPr sz="4800" b="0" kern="1200" baseline="0">
                <a:solidFill>
                  <a:schemeClr val="tx1"/>
                </a:solidFill>
                <a:latin typeface="Avenir Next" panose="020B0503020202020204" pitchFamily="34" charset="0"/>
                <a:ea typeface="+mj-ea"/>
                <a:cs typeface="+mj-cs"/>
              </a:defRPr>
            </a:lvl1pPr>
          </a:lstStyle>
          <a:p>
            <a:pPr marL="1143000" indent="-1143000" algn="l">
              <a:lnSpc>
                <a:spcPct val="120000"/>
              </a:lnSpc>
              <a:buFont typeface="+mj-lt"/>
              <a:buAutoNum type="arabicPeriod"/>
            </a:pPr>
            <a:r>
              <a:rPr lang="en-US" altLang="x-none" sz="4400" b="1" dirty="0">
                <a:solidFill>
                  <a:schemeClr val="bg1"/>
                </a:solidFill>
              </a:rPr>
              <a:t>Because Scripture (esp. Jesus) insists upon it as an essential ingredient in Disciple-Making</a:t>
            </a:r>
            <a:endParaRPr lang="en-US" altLang="x-none" sz="4400" dirty="0">
              <a:solidFill>
                <a:schemeClr val="bg1"/>
              </a:solidFill>
            </a:endParaRPr>
          </a:p>
          <a:p>
            <a:pPr marL="1600200" lvl="1" indent="-1143000">
              <a:lnSpc>
                <a:spcPct val="120000"/>
              </a:lnSpc>
              <a:buFont typeface="+mj-lt"/>
              <a:buAutoNum type="arabicPeriod"/>
            </a:pPr>
            <a:r>
              <a:rPr lang="en-US" altLang="x-none" sz="400" dirty="0">
                <a:solidFill>
                  <a:schemeClr val="bg1"/>
                </a:solidFill>
              </a:rPr>
              <a:t> </a:t>
            </a:r>
          </a:p>
        </p:txBody>
      </p:sp>
    </p:spTree>
    <p:extLst>
      <p:ext uri="{BB962C8B-B14F-4D97-AF65-F5344CB8AC3E}">
        <p14:creationId xmlns:p14="http://schemas.microsoft.com/office/powerpoint/2010/main" val="8779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2D7030EB-945B-0742-A923-F5AB77442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3" name="Title 1"/>
          <p:cNvSpPr txBox="1">
            <a:spLocks noChangeAspect="1"/>
          </p:cNvSpPr>
          <p:nvPr/>
        </p:nvSpPr>
        <p:spPr>
          <a:xfrm>
            <a:off x="1197428" y="1606063"/>
            <a:ext cx="10515600" cy="4839258"/>
          </a:xfrm>
          <a:prstGeom prst="rect">
            <a:avLst/>
          </a:prstGeom>
          <a:effectLst>
            <a:softEdge rad="0"/>
          </a:effectLst>
        </p:spPr>
        <p:txBody>
          <a:bodyPr anchor="ctr" anchorCtr="0">
            <a:noAutofit/>
          </a:bodyPr>
          <a:lstStyle>
            <a:lvl1pPr algn="ctr" defTabSz="914400" rtl="0" eaLnBrk="1" latinLnBrk="0" hangingPunct="1">
              <a:lnSpc>
                <a:spcPct val="90000"/>
              </a:lnSpc>
              <a:spcBef>
                <a:spcPct val="0"/>
              </a:spcBef>
              <a:buNone/>
              <a:defRPr sz="4800" b="0" kern="1200" baseline="0">
                <a:solidFill>
                  <a:schemeClr val="tx1"/>
                </a:solidFill>
                <a:latin typeface="Avenir Next" panose="020B0503020202020204" pitchFamily="34" charset="0"/>
                <a:ea typeface="+mj-ea"/>
                <a:cs typeface="+mj-cs"/>
              </a:defRPr>
            </a:lvl1pPr>
          </a:lstStyle>
          <a:p>
            <a:pPr algn="l"/>
            <a:r>
              <a:rPr lang="en-US" sz="3600" baseline="30000" dirty="0">
                <a:solidFill>
                  <a:schemeClr val="bg1"/>
                </a:solidFill>
              </a:rPr>
              <a:t>18</a:t>
            </a:r>
            <a:r>
              <a:rPr lang="en-US" sz="3600" dirty="0">
                <a:solidFill>
                  <a:schemeClr val="bg1"/>
                </a:solidFill>
              </a:rPr>
              <a:t> Then Jesus came to them and said, "All authority in heaven and on earth has been given to me. </a:t>
            </a:r>
            <a:r>
              <a:rPr lang="en-US" sz="3600" baseline="30000" dirty="0">
                <a:solidFill>
                  <a:schemeClr val="bg1"/>
                </a:solidFill>
              </a:rPr>
              <a:t>19</a:t>
            </a:r>
            <a:r>
              <a:rPr lang="en-US" sz="3600" dirty="0">
                <a:solidFill>
                  <a:schemeClr val="bg1"/>
                </a:solidFill>
              </a:rPr>
              <a:t> Therefore go and </a:t>
            </a:r>
            <a:r>
              <a:rPr lang="en-US" sz="3600" u="sng" dirty="0">
                <a:solidFill>
                  <a:schemeClr val="bg1"/>
                </a:solidFill>
              </a:rPr>
              <a:t>make disciples </a:t>
            </a:r>
            <a:r>
              <a:rPr lang="en-US" sz="3600" dirty="0">
                <a:solidFill>
                  <a:schemeClr val="bg1"/>
                </a:solidFill>
              </a:rPr>
              <a:t>of all nations, baptizing them in the name of the Father and of the Son and of the Holy Spirit, </a:t>
            </a:r>
            <a:r>
              <a:rPr lang="en-US" sz="3600" baseline="30000" dirty="0">
                <a:solidFill>
                  <a:schemeClr val="bg1"/>
                </a:solidFill>
              </a:rPr>
              <a:t>20</a:t>
            </a:r>
            <a:r>
              <a:rPr lang="en-US" sz="3600" dirty="0">
                <a:solidFill>
                  <a:schemeClr val="bg1"/>
                </a:solidFill>
              </a:rPr>
              <a:t> and </a:t>
            </a:r>
            <a:r>
              <a:rPr lang="en-US" sz="3600" i="1" u="sng" dirty="0">
                <a:solidFill>
                  <a:schemeClr val="bg1"/>
                </a:solidFill>
              </a:rPr>
              <a:t>teaching them to obey everything I have commanded you</a:t>
            </a:r>
            <a:r>
              <a:rPr lang="en-US" sz="3600" dirty="0">
                <a:solidFill>
                  <a:schemeClr val="bg1"/>
                </a:solidFill>
              </a:rPr>
              <a:t>. And surely I am with you always, to the very end of the age." </a:t>
            </a:r>
          </a:p>
          <a:p>
            <a:pPr algn="l"/>
            <a:r>
              <a:rPr lang="en-US" sz="3600" dirty="0">
                <a:solidFill>
                  <a:schemeClr val="bg1"/>
                </a:solidFill>
              </a:rPr>
              <a:t>(Matt. 28:18-20 NIV)</a:t>
            </a:r>
          </a:p>
          <a:p>
            <a:pPr marL="1600200" lvl="1" indent="-1143000">
              <a:lnSpc>
                <a:spcPct val="120000"/>
              </a:lnSpc>
              <a:buFont typeface="+mj-lt"/>
              <a:buAutoNum type="arabicPeriod"/>
            </a:pPr>
            <a:r>
              <a:rPr lang="en-US" altLang="x-none" sz="400" dirty="0">
                <a:solidFill>
                  <a:schemeClr val="bg1"/>
                </a:solidFill>
                <a:latin typeface="Avenir Next" panose="020B0503020202020204" pitchFamily="34" charset="0"/>
              </a:rPr>
              <a:t> </a:t>
            </a:r>
          </a:p>
        </p:txBody>
      </p:sp>
      <p:sp>
        <p:nvSpPr>
          <p:cNvPr id="7" name="Title 1"/>
          <p:cNvSpPr>
            <a:spLocks noGrp="1"/>
          </p:cNvSpPr>
          <p:nvPr>
            <p:ph type="title"/>
          </p:nvPr>
        </p:nvSpPr>
        <p:spPr>
          <a:xfrm>
            <a:off x="718457" y="174171"/>
            <a:ext cx="11473543" cy="1431892"/>
          </a:xfrm>
        </p:spPr>
        <p:txBody>
          <a:bodyPr>
            <a:noAutofit/>
          </a:bodyPr>
          <a:lstStyle/>
          <a:p>
            <a:r>
              <a:rPr lang="en-US" altLang="x-none" sz="6000" b="1" dirty="0">
                <a:solidFill>
                  <a:schemeClr val="bg1"/>
                </a:solidFill>
              </a:rPr>
              <a:t>Why a Second Reading?</a:t>
            </a:r>
            <a:endParaRPr lang="en-US" altLang="x-none" sz="5400" dirty="0"/>
          </a:p>
        </p:txBody>
      </p:sp>
    </p:spTree>
    <p:extLst>
      <p:ext uri="{BB962C8B-B14F-4D97-AF65-F5344CB8AC3E}">
        <p14:creationId xmlns:p14="http://schemas.microsoft.com/office/powerpoint/2010/main" val="5893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FC26946C-F9AF-2F4E-8B72-1F7B50EEE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71"/>
            <a:ext cx="12185501" cy="6858000"/>
          </a:xfrm>
          <a:prstGeom prst="rect">
            <a:avLst/>
          </a:prstGeom>
        </p:spPr>
      </p:pic>
      <p:sp>
        <p:nvSpPr>
          <p:cNvPr id="3" name="Title 1"/>
          <p:cNvSpPr txBox="1">
            <a:spLocks noChangeAspect="1"/>
          </p:cNvSpPr>
          <p:nvPr/>
        </p:nvSpPr>
        <p:spPr>
          <a:xfrm>
            <a:off x="718457" y="1606063"/>
            <a:ext cx="10515600" cy="4839258"/>
          </a:xfrm>
          <a:prstGeom prst="rect">
            <a:avLst/>
          </a:prstGeom>
          <a:effectLst>
            <a:softEdge rad="0"/>
          </a:effectLst>
        </p:spPr>
        <p:txBody>
          <a:bodyPr anchor="ctr" anchorCtr="0">
            <a:noAutofit/>
          </a:bodyPr>
          <a:lstStyle>
            <a:lvl1pPr algn="ctr" defTabSz="914400" rtl="0" eaLnBrk="1" latinLnBrk="0" hangingPunct="1">
              <a:lnSpc>
                <a:spcPct val="90000"/>
              </a:lnSpc>
              <a:spcBef>
                <a:spcPct val="0"/>
              </a:spcBef>
              <a:buNone/>
              <a:defRPr sz="4800" b="0" kern="1200" baseline="0">
                <a:solidFill>
                  <a:schemeClr val="tx1"/>
                </a:solidFill>
                <a:latin typeface="Avenir Next" panose="020B0503020202020204" pitchFamily="34" charset="0"/>
                <a:ea typeface="+mj-ea"/>
                <a:cs typeface="+mj-cs"/>
              </a:defRPr>
            </a:lvl1pPr>
          </a:lstStyle>
          <a:p>
            <a:pPr algn="l"/>
            <a:r>
              <a:rPr lang="en-US" sz="3600" dirty="0"/>
              <a:t> </a:t>
            </a:r>
            <a:r>
              <a:rPr lang="en-US" sz="3600" dirty="0">
                <a:solidFill>
                  <a:schemeClr val="bg1"/>
                </a:solidFill>
              </a:rPr>
              <a:t> </a:t>
            </a:r>
            <a:r>
              <a:rPr lang="en-US" sz="3600" baseline="30000" dirty="0">
                <a:solidFill>
                  <a:schemeClr val="bg1"/>
                </a:solidFill>
              </a:rPr>
              <a:t>18</a:t>
            </a:r>
            <a:r>
              <a:rPr lang="en-US" sz="3600" dirty="0">
                <a:solidFill>
                  <a:schemeClr val="bg1"/>
                </a:solidFill>
              </a:rPr>
              <a:t> "Hear then the parable of the sower.</a:t>
            </a:r>
          </a:p>
          <a:p>
            <a:pPr algn="l"/>
            <a:endParaRPr lang="en-US" sz="3600" dirty="0">
              <a:solidFill>
                <a:schemeClr val="bg1"/>
              </a:solidFill>
            </a:endParaRPr>
          </a:p>
          <a:p>
            <a:pPr algn="l"/>
            <a:r>
              <a:rPr lang="en-US" sz="3600" dirty="0">
                <a:solidFill>
                  <a:schemeClr val="bg1"/>
                </a:solidFill>
              </a:rPr>
              <a:t> </a:t>
            </a:r>
            <a:r>
              <a:rPr lang="en-US" sz="3600" baseline="30000" dirty="0">
                <a:solidFill>
                  <a:schemeClr val="bg1"/>
                </a:solidFill>
              </a:rPr>
              <a:t>19</a:t>
            </a:r>
            <a:r>
              <a:rPr lang="en-US" sz="3600" dirty="0">
                <a:solidFill>
                  <a:schemeClr val="bg1"/>
                </a:solidFill>
              </a:rPr>
              <a:t> "When anyone </a:t>
            </a:r>
            <a:r>
              <a:rPr lang="en-US" sz="3600" i="1" u="sng" dirty="0">
                <a:solidFill>
                  <a:schemeClr val="bg1"/>
                </a:solidFill>
              </a:rPr>
              <a:t>hears the word </a:t>
            </a:r>
            <a:r>
              <a:rPr lang="en-US" sz="3600" dirty="0">
                <a:solidFill>
                  <a:schemeClr val="bg1"/>
                </a:solidFill>
              </a:rPr>
              <a:t>of the kingdom, and </a:t>
            </a:r>
            <a:r>
              <a:rPr lang="en-US" sz="3600" i="1" u="sng" dirty="0">
                <a:solidFill>
                  <a:schemeClr val="bg1"/>
                </a:solidFill>
              </a:rPr>
              <a:t>does not understand it</a:t>
            </a:r>
            <a:r>
              <a:rPr lang="en-US" sz="3600" dirty="0">
                <a:solidFill>
                  <a:schemeClr val="bg1"/>
                </a:solidFill>
              </a:rPr>
              <a:t>, the evil </a:t>
            </a:r>
            <a:r>
              <a:rPr lang="en-US" sz="3600" i="1" dirty="0">
                <a:solidFill>
                  <a:schemeClr val="bg1"/>
                </a:solidFill>
              </a:rPr>
              <a:t>one </a:t>
            </a:r>
            <a:r>
              <a:rPr lang="en-US" sz="3600" dirty="0">
                <a:solidFill>
                  <a:schemeClr val="bg1"/>
                </a:solidFill>
              </a:rPr>
              <a:t>comes and snatches away what has been sown in his heart. </a:t>
            </a:r>
          </a:p>
          <a:p>
            <a:pPr algn="l"/>
            <a:endParaRPr lang="en-US" sz="3600" dirty="0">
              <a:solidFill>
                <a:schemeClr val="bg1"/>
              </a:solidFill>
            </a:endParaRPr>
          </a:p>
          <a:p>
            <a:pPr algn="l"/>
            <a:r>
              <a:rPr lang="en-US" sz="3600" dirty="0">
                <a:solidFill>
                  <a:schemeClr val="bg1"/>
                </a:solidFill>
              </a:rPr>
              <a:t>This is the one on whom seed was sown beside the road. (Matt. 13:18-19 NAS)</a:t>
            </a:r>
          </a:p>
        </p:txBody>
      </p:sp>
      <p:sp>
        <p:nvSpPr>
          <p:cNvPr id="6" name="Title 1"/>
          <p:cNvSpPr>
            <a:spLocks noGrp="1"/>
          </p:cNvSpPr>
          <p:nvPr>
            <p:ph type="title"/>
          </p:nvPr>
        </p:nvSpPr>
        <p:spPr>
          <a:xfrm>
            <a:off x="239485" y="279103"/>
            <a:ext cx="11473543" cy="1431892"/>
          </a:xfrm>
        </p:spPr>
        <p:txBody>
          <a:bodyPr>
            <a:noAutofit/>
          </a:bodyPr>
          <a:lstStyle/>
          <a:p>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br>
              <a:rPr lang="en-US" altLang="x-none" sz="6000" b="1" dirty="0">
                <a:solidFill>
                  <a:srgbClr val="FF4C49"/>
                </a:solidFill>
              </a:rPr>
            </a:br>
            <a:r>
              <a:rPr lang="en-US" altLang="x-none" sz="6000" b="1" dirty="0">
                <a:solidFill>
                  <a:schemeClr val="bg1"/>
                </a:solidFill>
              </a:rPr>
              <a:t>Why a Second Reading?</a:t>
            </a:r>
            <a:br>
              <a:rPr lang="en-US" altLang="x-none" sz="6000" b="1" dirty="0">
                <a:solidFill>
                  <a:schemeClr val="bg1"/>
                </a:solidFill>
              </a:rPr>
            </a:br>
            <a:br>
              <a:rPr lang="en-US" altLang="x-none" sz="6000" b="1" dirty="0">
                <a:solidFill>
                  <a:srgbClr val="FF4C49"/>
                </a:solidFill>
              </a:rPr>
            </a:br>
            <a:r>
              <a:rPr lang="en-US" altLang="x-none" sz="6600" b="1" dirty="0">
                <a:solidFill>
                  <a:srgbClr val="FF4C49"/>
                </a:solidFill>
              </a:rPr>
              <a:t> </a:t>
            </a:r>
            <a:br>
              <a:rPr lang="en-US" altLang="x-none" sz="5400" dirty="0"/>
            </a:br>
            <a:br>
              <a:rPr lang="en-US" altLang="x-none" sz="6000" b="1" dirty="0">
                <a:solidFill>
                  <a:srgbClr val="FF4C49"/>
                </a:solidFill>
              </a:rPr>
            </a:br>
            <a:r>
              <a:rPr lang="en-US" altLang="x-none" sz="6600" b="1" dirty="0">
                <a:solidFill>
                  <a:srgbClr val="FF4C49"/>
                </a:solidFill>
              </a:rPr>
              <a:t> </a:t>
            </a:r>
            <a:br>
              <a:rPr lang="en-US" altLang="x-none" sz="5400" dirty="0"/>
            </a:br>
            <a:endParaRPr lang="en-US" altLang="x-none" sz="5400" dirty="0"/>
          </a:p>
        </p:txBody>
      </p:sp>
    </p:spTree>
    <p:extLst>
      <p:ext uri="{BB962C8B-B14F-4D97-AF65-F5344CB8AC3E}">
        <p14:creationId xmlns:p14="http://schemas.microsoft.com/office/powerpoint/2010/main" val="48464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29132</TotalTime>
  <Words>4958</Words>
  <Application>Microsoft Macintosh PowerPoint</Application>
  <PresentationFormat>Widescreen</PresentationFormat>
  <Paragraphs>222</Paragraphs>
  <Slides>37</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Avenir Next</vt:lpstr>
      <vt:lpstr>Calibri</vt:lpstr>
      <vt:lpstr>Century Gothic</vt:lpstr>
      <vt:lpstr>Myriad Apple Text</vt:lpstr>
      <vt:lpstr>Myriad Apple Text</vt:lpstr>
      <vt:lpstr>Office Theme</vt:lpstr>
      <vt:lpstr>Mapping a new life in Christ according to a  Biblical True^North</vt:lpstr>
      <vt:lpstr>True^North  Disciple-Making in the Word </vt:lpstr>
      <vt:lpstr>87% of Churchgoers say, “What we need most from our church is to help understand the Bible in depth.”  Institute for Biblical Reading https://instituteforbiblereading.org </vt:lpstr>
      <vt:lpstr>My Apology:  I taught my students  “How to read Scripture”  rather than  “How to teach them how to teach others to read the Scriptures” </vt:lpstr>
      <vt:lpstr>Two Approaches to the  Reading of the Word </vt:lpstr>
      <vt:lpstr>PowerPoint Presentation</vt:lpstr>
      <vt:lpstr>  Why a Second Reading?   </vt:lpstr>
      <vt:lpstr>Why a Second Reading?</vt:lpstr>
      <vt:lpstr>     Why a Second Reading?       </vt:lpstr>
      <vt:lpstr>     Why a Second Reading?       </vt:lpstr>
      <vt:lpstr>     Why a Second Reading?       </vt:lpstr>
      <vt:lpstr> Why a Second Reading  </vt:lpstr>
      <vt:lpstr>     Why a Second Reading?       </vt:lpstr>
      <vt:lpstr>Let’s Create a Wesleyan Culture of  Disciple-making plan</vt:lpstr>
      <vt:lpstr>  The Historical Question:   Why did Whitefield’s revival in the US colonies end with his death, while the Wesleyan movement continued to thrive long after the death of its founder?      </vt:lpstr>
      <vt:lpstr>  Adam Clark, an early historian of Methodism, writes,   “It was by this means—the formation of small groups—that we have been enabled to establish permanent and holy churches over the world. Mr. Wesley saw the necessity of this from the beginning.   Mr. Whitefield, when he separated from Mr. Wesley, did not follow it. What was the consequence? The fruit of Mr. Whitefield died with himself. Mr. Wesley’s fruit remains, grows, increases, and multiplies exceedingly”.     </vt:lpstr>
      <vt:lpstr>   In fact, in a correspondence with an old friend later in life, George Whitefield himself confessed,   “My brother Wesley acted wisely—the souls that were awakened under his ministry he joined in class (small groups), and thus preserved the fruits of his labor. This I neglected, and my people are a rope of sand.”     </vt:lpstr>
      <vt:lpstr>        John Wesley’s Journal – August 25, 1763  I was more convinced than ever, that the preaching like an Apostle, without joining together those that are awakened, and training them up in the ways of God, is only begetting children for the murderer. How much preaching has there been for these twenty years all over Pembrokeshire! But no regular societies, no discipline, no order or connection; and the consequence is, that nine in ten of the once-awakened are now faster asleep than ever.  </vt:lpstr>
      <vt:lpstr>A Pastor’s Job Description Developing a Culture of  Disciple-making</vt:lpstr>
      <vt:lpstr>A Pastor’s Job Description Part 1: Preparation of Others</vt:lpstr>
      <vt:lpstr>Pastors are “to prepare God’s people for the work of service so that the Body of Christ may be built up until we all reach unity in the faith and in the knowledge of the Son of God and become mature, attaining to the full measure of the fullness of Christ.” Ephesians 4:12-13 </vt:lpstr>
      <vt:lpstr>A Pastor’s Job Description Part 2: Unity and Maturity</vt:lpstr>
      <vt:lpstr>Pastors are “to prepare God’s people for the work of service so that the Body of Christ may be built up until we all reach unity in the faith and in the knowledge of the Son of God and become mature, attaining to the full measure of the fullness of Christ.” Ephesians 4:12-13 </vt:lpstr>
      <vt:lpstr>A Pastor’s Job Description Part 3: From Saving to Sending</vt:lpstr>
      <vt:lpstr>19 On the evening of that first day of the week, when the disciples were together, with the doors locked for fear of the Jewish leaders, Jesus came and stood among them and said, “Peace be with you!” 20 After he said this, he showed them his hands and side. The disciples were overjoyed when they saw the Lord.21 Again Jesus said, “Peace be with you! As the Father has sent me, I am sending you.” 22 And with that he breathed on them and said, “Receive the Holy Spirit.  John 20:19-22</vt:lpstr>
      <vt:lpstr>The primary mission of every church, every pastor and every church leader is to create a culture of Christo-formity in her people so that every believer will display the Presence of Christ to the World  </vt:lpstr>
      <vt:lpstr>What Distracts the Church from Her Mission</vt:lpstr>
      <vt:lpstr>Maybe we have accepted the separation between the Church &amp; Ivory Tower.  Simply: We believe the Interpretation of the Word is a job best left to the professionals</vt:lpstr>
      <vt:lpstr>Maybe we are more  “Revivalist” than “Wesleyan”  We have accepted the “Privatization” of an encounter with Jesus  and maybe even accepting that this can take place apart from His Body (The Church) </vt:lpstr>
      <vt:lpstr>Maybe we are more  “Evangelical” than “Wesleyan”  Evangelism vs. Discipleship Decisions for Christ vs. Disciples of Christ </vt:lpstr>
      <vt:lpstr>I must be frank in my feeling that a notable heresy has come into being throughout our evangelical circles,  the widely accepted concept that we humans can choose to accept Christ only because we need Him as Savior and that we have the right to postpone our obedience –   AW Tozer, “I Call It Heresy”</vt:lpstr>
      <vt:lpstr>Discipleship is the process of becoming who Jesus would be, if He was you! - Dallas Willard</vt:lpstr>
      <vt:lpstr>One who wants to become more like Jesus and thus systemically and progressively re-arranges the affairs of life to that end. - Dallas Willard</vt:lpstr>
      <vt:lpstr>Maybe we are more “Leaders” than “Disciple-makers”  We “pastor to metrics” more than “disciple towards transformation” </vt:lpstr>
      <vt:lpstr>What are these metrics?  (1) Number of People or Gatherings (2) Commitments to Christ (3) Finances or Offerings </vt:lpstr>
      <vt:lpstr>Additional Metrics?  (4) Since we count people “individually”;  we often count a Disciple similarly.  We MUST correct this… A Disciple is only a disciple as he/she is a in a relationship with other Disciple-makers  </vt:lpstr>
      <vt:lpstr>  The Modern Day Pastoral Question:   What Kingdom possibility is created when men and women come together in an  1. Accountable Church community to  2. Read-Understand-Apply the Word  3. All under the power of the Holy Spirit?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Zeamer</dc:creator>
  <cp:lastModifiedBy>Smith3, Dave</cp:lastModifiedBy>
  <cp:revision>200</cp:revision>
  <cp:lastPrinted>2021-09-21T21:31:43Z</cp:lastPrinted>
  <dcterms:created xsi:type="dcterms:W3CDTF">2017-06-01T16:02:56Z</dcterms:created>
  <dcterms:modified xsi:type="dcterms:W3CDTF">2022-02-28T21:01:23Z</dcterms:modified>
</cp:coreProperties>
</file>